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49"/>
  </p:notesMasterIdLst>
  <p:sldIdLst>
    <p:sldId id="256" r:id="rId2"/>
    <p:sldId id="257" r:id="rId3"/>
    <p:sldId id="258" r:id="rId4"/>
    <p:sldId id="308" r:id="rId5"/>
    <p:sldId id="274" r:id="rId6"/>
    <p:sldId id="309" r:id="rId7"/>
    <p:sldId id="310" r:id="rId8"/>
    <p:sldId id="311" r:id="rId9"/>
    <p:sldId id="312" r:id="rId10"/>
    <p:sldId id="324" r:id="rId11"/>
    <p:sldId id="323" r:id="rId12"/>
    <p:sldId id="325" r:id="rId13"/>
    <p:sldId id="326" r:id="rId14"/>
    <p:sldId id="327" r:id="rId15"/>
    <p:sldId id="313" r:id="rId16"/>
    <p:sldId id="315" r:id="rId17"/>
    <p:sldId id="314" r:id="rId18"/>
    <p:sldId id="331" r:id="rId19"/>
    <p:sldId id="340" r:id="rId20"/>
    <p:sldId id="339" r:id="rId21"/>
    <p:sldId id="328" r:id="rId22"/>
    <p:sldId id="330" r:id="rId23"/>
    <p:sldId id="349" r:id="rId24"/>
    <p:sldId id="335" r:id="rId25"/>
    <p:sldId id="334" r:id="rId26"/>
    <p:sldId id="336" r:id="rId27"/>
    <p:sldId id="337" r:id="rId28"/>
    <p:sldId id="338" r:id="rId29"/>
    <p:sldId id="332" r:id="rId30"/>
    <p:sldId id="333" r:id="rId31"/>
    <p:sldId id="341" r:id="rId32"/>
    <p:sldId id="342" r:id="rId33"/>
    <p:sldId id="343" r:id="rId34"/>
    <p:sldId id="345" r:id="rId35"/>
    <p:sldId id="344" r:id="rId36"/>
    <p:sldId id="346" r:id="rId37"/>
    <p:sldId id="317" r:id="rId38"/>
    <p:sldId id="260" r:id="rId39"/>
    <p:sldId id="318" r:id="rId40"/>
    <p:sldId id="319" r:id="rId41"/>
    <p:sldId id="320" r:id="rId42"/>
    <p:sldId id="302" r:id="rId43"/>
    <p:sldId id="303" r:id="rId44"/>
    <p:sldId id="304" r:id="rId45"/>
    <p:sldId id="305" r:id="rId46"/>
    <p:sldId id="347" r:id="rId47"/>
    <p:sldId id="348" r:id="rId48"/>
  </p:sldIdLst>
  <p:sldSz cx="9144000" cy="5143500" type="screen16x9"/>
  <p:notesSz cx="6858000" cy="9144000"/>
  <p:embeddedFontLst>
    <p:embeddedFont>
      <p:font typeface="Nanum Gothic" panose="020B0600000101010101" charset="-127"/>
      <p:regular r:id="rId50"/>
      <p:bold r:id="rId51"/>
    </p:embeddedFont>
    <p:embeddedFont>
      <p:font typeface="맑은 고딕" panose="020B0503020000020004" pitchFamily="50" charset="-127"/>
      <p:regular r:id="rId52"/>
      <p:bold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서현범/데이터홈쇼핑편성팀" initials="서" lastIdx="1" clrIdx="0">
    <p:extLst>
      <p:ext uri="{19B8F6BF-5375-455C-9EA6-DF929625EA0E}">
        <p15:presenceInfo xmlns:p15="http://schemas.microsoft.com/office/powerpoint/2012/main" userId="S::hb.seo@gsretail.com::e5e56989-1e51-49c1-8b6d-908b389a25c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0000"/>
    <a:srgbClr val="E3EBF2"/>
    <a:srgbClr val="C87200"/>
    <a:srgbClr val="FFF2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5F4584-2BB8-4D41-AE3D-E2F8AF399D33}" v="173" dt="2023-04-11T00:26:30.512"/>
  </p1510:revLst>
</p1510:revInfo>
</file>

<file path=ppt/tableStyles.xml><?xml version="1.0" encoding="utf-8"?>
<a:tblStyleLst xmlns:a="http://schemas.openxmlformats.org/drawingml/2006/main" def="{44105428-1030-46F6-8643-802D7723D398}">
  <a:tblStyle styleId="{44105428-1030-46F6-8643-802D7723D3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28" autoAdjust="0"/>
    <p:restoredTop sz="96353" autoAdjust="0"/>
  </p:normalViewPr>
  <p:slideViewPr>
    <p:cSldViewPr snapToGrid="0">
      <p:cViewPr>
        <p:scale>
          <a:sx n="125" d="100"/>
          <a:sy n="125" d="100"/>
        </p:scale>
        <p:origin x="1656" y="5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서현범/데이터홈쇼핑편성팀" userId="e5e56989-1e51-49c1-8b6d-908b389a25ce" providerId="ADAL" clId="{075F4584-2BB8-4D41-AE3D-E2F8AF399D33}"/>
    <pc:docChg chg="undo redo custSel addSld delSld modSld sldOrd">
      <pc:chgData name="서현범/데이터홈쇼핑편성팀" userId="e5e56989-1e51-49c1-8b6d-908b389a25ce" providerId="ADAL" clId="{075F4584-2BB8-4D41-AE3D-E2F8AF399D33}" dt="2023-04-11T00:26:30.512" v="1761"/>
      <pc:docMkLst>
        <pc:docMk/>
      </pc:docMkLst>
      <pc:sldChg chg="modSp mod">
        <pc:chgData name="서현범/데이터홈쇼핑편성팀" userId="e5e56989-1e51-49c1-8b6d-908b389a25ce" providerId="ADAL" clId="{075F4584-2BB8-4D41-AE3D-E2F8AF399D33}" dt="2023-03-29T08:42:42.864" v="190" actId="14100"/>
        <pc:sldMkLst>
          <pc:docMk/>
          <pc:sldMk cId="0" sldId="303"/>
        </pc:sldMkLst>
        <pc:spChg chg="mod">
          <ac:chgData name="서현범/데이터홈쇼핑편성팀" userId="e5e56989-1e51-49c1-8b6d-908b389a25ce" providerId="ADAL" clId="{075F4584-2BB8-4D41-AE3D-E2F8AF399D33}" dt="2023-03-29T08:42:42.864" v="190" actId="14100"/>
          <ac:spMkLst>
            <pc:docMk/>
            <pc:sldMk cId="0" sldId="303"/>
            <ac:spMk id="659" creationId="{00000000-0000-0000-0000-000000000000}"/>
          </ac:spMkLst>
        </pc:spChg>
      </pc:sldChg>
      <pc:sldChg chg="modSp mod">
        <pc:chgData name="서현범/데이터홈쇼핑편성팀" userId="e5e56989-1e51-49c1-8b6d-908b389a25ce" providerId="ADAL" clId="{075F4584-2BB8-4D41-AE3D-E2F8AF399D33}" dt="2023-03-29T08:42:40.602" v="189" actId="14100"/>
        <pc:sldMkLst>
          <pc:docMk/>
          <pc:sldMk cId="0" sldId="304"/>
        </pc:sldMkLst>
        <pc:spChg chg="mod">
          <ac:chgData name="서현범/데이터홈쇼핑편성팀" userId="e5e56989-1e51-49c1-8b6d-908b389a25ce" providerId="ADAL" clId="{075F4584-2BB8-4D41-AE3D-E2F8AF399D33}" dt="2023-03-29T08:42:40.602" v="189" actId="14100"/>
          <ac:spMkLst>
            <pc:docMk/>
            <pc:sldMk cId="0" sldId="304"/>
            <ac:spMk id="668" creationId="{00000000-0000-0000-0000-000000000000}"/>
          </ac:spMkLst>
        </pc:spChg>
      </pc:sldChg>
      <pc:sldChg chg="modSp mod">
        <pc:chgData name="서현범/데이터홈쇼핑편성팀" userId="e5e56989-1e51-49c1-8b6d-908b389a25ce" providerId="ADAL" clId="{075F4584-2BB8-4D41-AE3D-E2F8AF399D33}" dt="2023-03-29T08:42:38.293" v="188" actId="14100"/>
        <pc:sldMkLst>
          <pc:docMk/>
          <pc:sldMk cId="0" sldId="305"/>
        </pc:sldMkLst>
        <pc:spChg chg="mod">
          <ac:chgData name="서현범/데이터홈쇼핑편성팀" userId="e5e56989-1e51-49c1-8b6d-908b389a25ce" providerId="ADAL" clId="{075F4584-2BB8-4D41-AE3D-E2F8AF399D33}" dt="2023-03-29T08:42:38.293" v="188" actId="14100"/>
          <ac:spMkLst>
            <pc:docMk/>
            <pc:sldMk cId="0" sldId="305"/>
            <ac:spMk id="677" creationId="{00000000-0000-0000-0000-000000000000}"/>
          </ac:spMkLst>
        </pc:spChg>
      </pc:sldChg>
      <pc:sldChg chg="addSp modSp mod">
        <pc:chgData name="서현범/데이터홈쇼핑편성팀" userId="e5e56989-1e51-49c1-8b6d-908b389a25ce" providerId="ADAL" clId="{075F4584-2BB8-4D41-AE3D-E2F8AF399D33}" dt="2023-04-07T08:50:26.101" v="1167" actId="14100"/>
        <pc:sldMkLst>
          <pc:docMk/>
          <pc:sldMk cId="3305952715" sldId="310"/>
        </pc:sldMkLst>
        <pc:spChg chg="add mod">
          <ac:chgData name="서현범/데이터홈쇼핑편성팀" userId="e5e56989-1e51-49c1-8b6d-908b389a25ce" providerId="ADAL" clId="{075F4584-2BB8-4D41-AE3D-E2F8AF399D33}" dt="2023-04-07T08:50:26.101" v="1167" actId="14100"/>
          <ac:spMkLst>
            <pc:docMk/>
            <pc:sldMk cId="3305952715" sldId="310"/>
            <ac:spMk id="13" creationId="{DC376F23-2C4F-49A3-A70D-92F8AAF2C515}"/>
          </ac:spMkLst>
        </pc:spChg>
      </pc:sldChg>
      <pc:sldChg chg="modSp mod">
        <pc:chgData name="서현범/데이터홈쇼핑편성팀" userId="e5e56989-1e51-49c1-8b6d-908b389a25ce" providerId="ADAL" clId="{075F4584-2BB8-4D41-AE3D-E2F8AF399D33}" dt="2023-04-07T08:53:32.428" v="1259" actId="207"/>
        <pc:sldMkLst>
          <pc:docMk/>
          <pc:sldMk cId="2407212605" sldId="312"/>
        </pc:sldMkLst>
        <pc:spChg chg="mod">
          <ac:chgData name="서현범/데이터홈쇼핑편성팀" userId="e5e56989-1e51-49c1-8b6d-908b389a25ce" providerId="ADAL" clId="{075F4584-2BB8-4D41-AE3D-E2F8AF399D33}" dt="2023-04-07T08:53:32.428" v="1259" actId="207"/>
          <ac:spMkLst>
            <pc:docMk/>
            <pc:sldMk cId="2407212605" sldId="312"/>
            <ac:spMk id="2" creationId="{3CB53C9E-3349-4DD7-9E2B-9079C86D2C35}"/>
          </ac:spMkLst>
        </pc:spChg>
        <pc:spChg chg="mod">
          <ac:chgData name="서현범/데이터홈쇼핑편성팀" userId="e5e56989-1e51-49c1-8b6d-908b389a25ce" providerId="ADAL" clId="{075F4584-2BB8-4D41-AE3D-E2F8AF399D33}" dt="2023-04-07T08:53:32.428" v="1259" actId="207"/>
          <ac:spMkLst>
            <pc:docMk/>
            <pc:sldMk cId="2407212605" sldId="312"/>
            <ac:spMk id="18" creationId="{EB2AC56D-D7FD-44C6-89A4-A5E24DB7A0E7}"/>
          </ac:spMkLst>
        </pc:spChg>
        <pc:spChg chg="mod">
          <ac:chgData name="서현범/데이터홈쇼핑편성팀" userId="e5e56989-1e51-49c1-8b6d-908b389a25ce" providerId="ADAL" clId="{075F4584-2BB8-4D41-AE3D-E2F8AF399D33}" dt="2023-04-07T08:53:32.428" v="1259" actId="207"/>
          <ac:spMkLst>
            <pc:docMk/>
            <pc:sldMk cId="2407212605" sldId="312"/>
            <ac:spMk id="19" creationId="{550D82FD-88EA-4DA8-981C-0DEF4023AF79}"/>
          </ac:spMkLst>
        </pc:spChg>
      </pc:sldChg>
      <pc:sldChg chg="modSp mod">
        <pc:chgData name="서현범/데이터홈쇼핑편성팀" userId="e5e56989-1e51-49c1-8b6d-908b389a25ce" providerId="ADAL" clId="{075F4584-2BB8-4D41-AE3D-E2F8AF399D33}" dt="2023-04-07T08:55:11.260" v="1395" actId="207"/>
        <pc:sldMkLst>
          <pc:docMk/>
          <pc:sldMk cId="1164971535" sldId="323"/>
        </pc:sldMkLst>
        <pc:spChg chg="mod">
          <ac:chgData name="서현범/데이터홈쇼핑편성팀" userId="e5e56989-1e51-49c1-8b6d-908b389a25ce" providerId="ADAL" clId="{075F4584-2BB8-4D41-AE3D-E2F8AF399D33}" dt="2023-04-07T08:55:11.260" v="1395" actId="207"/>
          <ac:spMkLst>
            <pc:docMk/>
            <pc:sldMk cId="1164971535" sldId="323"/>
            <ac:spMk id="2" creationId="{3CB53C9E-3349-4DD7-9E2B-9079C86D2C35}"/>
          </ac:spMkLst>
        </pc:spChg>
        <pc:spChg chg="mod">
          <ac:chgData name="서현범/데이터홈쇼핑편성팀" userId="e5e56989-1e51-49c1-8b6d-908b389a25ce" providerId="ADAL" clId="{075F4584-2BB8-4D41-AE3D-E2F8AF399D33}" dt="2023-03-29T08:30:08.910" v="5" actId="20577"/>
          <ac:spMkLst>
            <pc:docMk/>
            <pc:sldMk cId="1164971535" sldId="323"/>
            <ac:spMk id="14" creationId="{4DF3B7CB-95D7-4326-81A4-A2998EF350B0}"/>
          </ac:spMkLst>
        </pc:spChg>
        <pc:spChg chg="mod">
          <ac:chgData name="서현범/데이터홈쇼핑편성팀" userId="e5e56989-1e51-49c1-8b6d-908b389a25ce" providerId="ADAL" clId="{075F4584-2BB8-4D41-AE3D-E2F8AF399D33}" dt="2023-04-07T08:55:11.260" v="1395" actId="207"/>
          <ac:spMkLst>
            <pc:docMk/>
            <pc:sldMk cId="1164971535" sldId="323"/>
            <ac:spMk id="18" creationId="{EB2AC56D-D7FD-44C6-89A4-A5E24DB7A0E7}"/>
          </ac:spMkLst>
        </pc:spChg>
        <pc:spChg chg="mod">
          <ac:chgData name="서현범/데이터홈쇼핑편성팀" userId="e5e56989-1e51-49c1-8b6d-908b389a25ce" providerId="ADAL" clId="{075F4584-2BB8-4D41-AE3D-E2F8AF399D33}" dt="2023-04-07T08:55:11.260" v="1395" actId="207"/>
          <ac:spMkLst>
            <pc:docMk/>
            <pc:sldMk cId="1164971535" sldId="323"/>
            <ac:spMk id="19" creationId="{550D82FD-88EA-4DA8-981C-0DEF4023AF79}"/>
          </ac:spMkLst>
        </pc:spChg>
      </pc:sldChg>
      <pc:sldChg chg="ord">
        <pc:chgData name="서현범/데이터홈쇼핑편성팀" userId="e5e56989-1e51-49c1-8b6d-908b389a25ce" providerId="ADAL" clId="{075F4584-2BB8-4D41-AE3D-E2F8AF399D33}" dt="2023-04-07T08:55:51.952" v="1399"/>
        <pc:sldMkLst>
          <pc:docMk/>
          <pc:sldMk cId="1005720474" sldId="325"/>
        </pc:sldMkLst>
      </pc:sldChg>
      <pc:sldChg chg="ord">
        <pc:chgData name="서현범/데이터홈쇼핑편성팀" userId="e5e56989-1e51-49c1-8b6d-908b389a25ce" providerId="ADAL" clId="{075F4584-2BB8-4D41-AE3D-E2F8AF399D33}" dt="2023-04-07T08:55:32.360" v="1397"/>
        <pc:sldMkLst>
          <pc:docMk/>
          <pc:sldMk cId="3482569661" sldId="326"/>
        </pc:sldMkLst>
      </pc:sldChg>
      <pc:sldChg chg="addSp modSp mod addCm delCm">
        <pc:chgData name="서현범/데이터홈쇼핑편성팀" userId="e5e56989-1e51-49c1-8b6d-908b389a25ce" providerId="ADAL" clId="{075F4584-2BB8-4D41-AE3D-E2F8AF399D33}" dt="2023-04-06T01:16:48.732" v="501" actId="20577"/>
        <pc:sldMkLst>
          <pc:docMk/>
          <pc:sldMk cId="4055153432" sldId="330"/>
        </pc:sldMkLst>
        <pc:graphicFrameChg chg="add mod modGraphic">
          <ac:chgData name="서현범/데이터홈쇼핑편성팀" userId="e5e56989-1e51-49c1-8b6d-908b389a25ce" providerId="ADAL" clId="{075F4584-2BB8-4D41-AE3D-E2F8AF399D33}" dt="2023-04-06T01:16:48.732" v="501" actId="20577"/>
          <ac:graphicFrameMkLst>
            <pc:docMk/>
            <pc:sldMk cId="4055153432" sldId="330"/>
            <ac:graphicFrameMk id="6" creationId="{67667660-E126-4E1D-B522-B7C1C7C2A0B4}"/>
          </ac:graphicFrameMkLst>
        </pc:graphicFrameChg>
        <pc:graphicFrameChg chg="mod modGraphic">
          <ac:chgData name="서현범/데이터홈쇼핑편성팀" userId="e5e56989-1e51-49c1-8b6d-908b389a25ce" providerId="ADAL" clId="{075F4584-2BB8-4D41-AE3D-E2F8AF399D33}" dt="2023-04-06T01:06:50.111" v="478" actId="1076"/>
          <ac:graphicFrameMkLst>
            <pc:docMk/>
            <pc:sldMk cId="4055153432" sldId="330"/>
            <ac:graphicFrameMk id="350" creationId="{00000000-0000-0000-0000-000000000000}"/>
          </ac:graphicFrameMkLst>
        </pc:graphicFrameChg>
        <pc:graphicFrameChg chg="mod modGraphic">
          <ac:chgData name="서현범/데이터홈쇼핑편성팀" userId="e5e56989-1e51-49c1-8b6d-908b389a25ce" providerId="ADAL" clId="{075F4584-2BB8-4D41-AE3D-E2F8AF399D33}" dt="2023-04-06T01:07:11.667" v="494"/>
          <ac:graphicFrameMkLst>
            <pc:docMk/>
            <pc:sldMk cId="4055153432" sldId="330"/>
            <ac:graphicFrameMk id="351" creationId="{00000000-0000-0000-0000-000000000000}"/>
          </ac:graphicFrameMkLst>
        </pc:graphicFrameChg>
      </pc:sldChg>
      <pc:sldChg chg="modSp mod">
        <pc:chgData name="서현범/데이터홈쇼핑편성팀" userId="e5e56989-1e51-49c1-8b6d-908b389a25ce" providerId="ADAL" clId="{075F4584-2BB8-4D41-AE3D-E2F8AF399D33}" dt="2023-04-10T01:57:12.867" v="1406" actId="403"/>
        <pc:sldMkLst>
          <pc:docMk/>
          <pc:sldMk cId="4133873086" sldId="334"/>
        </pc:sldMkLst>
        <pc:graphicFrameChg chg="mod modGraphic">
          <ac:chgData name="서현범/데이터홈쇼핑편성팀" userId="e5e56989-1e51-49c1-8b6d-908b389a25ce" providerId="ADAL" clId="{075F4584-2BB8-4D41-AE3D-E2F8AF399D33}" dt="2023-04-10T01:57:12.867" v="1406" actId="403"/>
          <ac:graphicFrameMkLst>
            <pc:docMk/>
            <pc:sldMk cId="4133873086" sldId="334"/>
            <ac:graphicFrameMk id="4" creationId="{CFD9160F-62CA-48BA-B005-AE623D90809E}"/>
          </ac:graphicFrameMkLst>
        </pc:graphicFrameChg>
      </pc:sldChg>
      <pc:sldChg chg="delSp modSp mod ord">
        <pc:chgData name="서현범/데이터홈쇼핑편성팀" userId="e5e56989-1e51-49c1-8b6d-908b389a25ce" providerId="ADAL" clId="{075F4584-2BB8-4D41-AE3D-E2F8AF399D33}" dt="2023-04-06T01:28:45.383" v="1080"/>
        <pc:sldMkLst>
          <pc:docMk/>
          <pc:sldMk cId="3026389980" sldId="335"/>
        </pc:sldMkLst>
        <pc:spChg chg="del">
          <ac:chgData name="서현범/데이터홈쇼핑편성팀" userId="e5e56989-1e51-49c1-8b6d-908b389a25ce" providerId="ADAL" clId="{075F4584-2BB8-4D41-AE3D-E2F8AF399D33}" dt="2023-04-06T01:22:19.349" v="637" actId="478"/>
          <ac:spMkLst>
            <pc:docMk/>
            <pc:sldMk cId="3026389980" sldId="335"/>
            <ac:spMk id="5" creationId="{5966522C-CCDC-401E-BC4E-746730DF59BE}"/>
          </ac:spMkLst>
        </pc:spChg>
        <pc:spChg chg="mod">
          <ac:chgData name="서현범/데이터홈쇼핑편성팀" userId="e5e56989-1e51-49c1-8b6d-908b389a25ce" providerId="ADAL" clId="{075F4584-2BB8-4D41-AE3D-E2F8AF399D33}" dt="2023-04-06T01:19:53.845" v="524"/>
          <ac:spMkLst>
            <pc:docMk/>
            <pc:sldMk cId="3026389980" sldId="335"/>
            <ac:spMk id="353" creationId="{00000000-0000-0000-0000-000000000000}"/>
          </ac:spMkLst>
        </pc:spChg>
        <pc:graphicFrameChg chg="mod modGraphic">
          <ac:chgData name="서현범/데이터홈쇼핑편성팀" userId="e5e56989-1e51-49c1-8b6d-908b389a25ce" providerId="ADAL" clId="{075F4584-2BB8-4D41-AE3D-E2F8AF399D33}" dt="2023-04-06T01:28:45.383" v="1080"/>
          <ac:graphicFrameMkLst>
            <pc:docMk/>
            <pc:sldMk cId="3026389980" sldId="335"/>
            <ac:graphicFrameMk id="4" creationId="{1839A7C2-0A81-41D7-9EE3-4D25ACBE0A83}"/>
          </ac:graphicFrameMkLst>
        </pc:graphicFrameChg>
      </pc:sldChg>
      <pc:sldChg chg="delSp modSp mod">
        <pc:chgData name="서현범/데이터홈쇼핑편성팀" userId="e5e56989-1e51-49c1-8b6d-908b389a25ce" providerId="ADAL" clId="{075F4584-2BB8-4D41-AE3D-E2F8AF399D33}" dt="2023-04-06T01:29:37.633" v="1090" actId="1076"/>
        <pc:sldMkLst>
          <pc:docMk/>
          <pc:sldMk cId="2068051798" sldId="338"/>
        </pc:sldMkLst>
        <pc:spChg chg="mod">
          <ac:chgData name="서현범/데이터홈쇼핑편성팀" userId="e5e56989-1e51-49c1-8b6d-908b389a25ce" providerId="ADAL" clId="{075F4584-2BB8-4D41-AE3D-E2F8AF399D33}" dt="2023-04-06T01:29:37.633" v="1090" actId="1076"/>
          <ac:spMkLst>
            <pc:docMk/>
            <pc:sldMk cId="2068051798" sldId="338"/>
            <ac:spMk id="34" creationId="{0B854BB2-312A-4D47-B3E6-185E13671443}"/>
          </ac:spMkLst>
        </pc:spChg>
        <pc:spChg chg="del">
          <ac:chgData name="서현범/데이터홈쇼핑편성팀" userId="e5e56989-1e51-49c1-8b6d-908b389a25ce" providerId="ADAL" clId="{075F4584-2BB8-4D41-AE3D-E2F8AF399D33}" dt="2023-04-06T01:29:30.275" v="1089" actId="478"/>
          <ac:spMkLst>
            <pc:docMk/>
            <pc:sldMk cId="2068051798" sldId="338"/>
            <ac:spMk id="35" creationId="{24E59CB9-BF90-44E0-A3C6-5D88B7EB5E85}"/>
          </ac:spMkLst>
        </pc:spChg>
        <pc:spChg chg="mod">
          <ac:chgData name="서현범/데이터홈쇼핑편성팀" userId="e5e56989-1e51-49c1-8b6d-908b389a25ce" providerId="ADAL" clId="{075F4584-2BB8-4D41-AE3D-E2F8AF399D33}" dt="2023-04-06T01:29:37.633" v="1090" actId="1076"/>
          <ac:spMkLst>
            <pc:docMk/>
            <pc:sldMk cId="2068051798" sldId="338"/>
            <ac:spMk id="36" creationId="{47529C9D-E4B5-4231-AD69-839D847CB428}"/>
          </ac:spMkLst>
        </pc:spChg>
        <pc:spChg chg="mod">
          <ac:chgData name="서현범/데이터홈쇼핑편성팀" userId="e5e56989-1e51-49c1-8b6d-908b389a25ce" providerId="ADAL" clId="{075F4584-2BB8-4D41-AE3D-E2F8AF399D33}" dt="2023-04-06T01:29:37.633" v="1090" actId="1076"/>
          <ac:spMkLst>
            <pc:docMk/>
            <pc:sldMk cId="2068051798" sldId="338"/>
            <ac:spMk id="37" creationId="{8124FA67-F824-4317-813C-0DC08BE5CF52}"/>
          </ac:spMkLst>
        </pc:spChg>
        <pc:spChg chg="mod">
          <ac:chgData name="서현범/데이터홈쇼핑편성팀" userId="e5e56989-1e51-49c1-8b6d-908b389a25ce" providerId="ADAL" clId="{075F4584-2BB8-4D41-AE3D-E2F8AF399D33}" dt="2023-04-06T01:29:37.633" v="1090" actId="1076"/>
          <ac:spMkLst>
            <pc:docMk/>
            <pc:sldMk cId="2068051798" sldId="338"/>
            <ac:spMk id="39" creationId="{245AB88D-51C6-41E1-B20A-3A8BBEFF685B}"/>
          </ac:spMkLst>
        </pc:spChg>
        <pc:spChg chg="mod">
          <ac:chgData name="서현범/데이터홈쇼핑편성팀" userId="e5e56989-1e51-49c1-8b6d-908b389a25ce" providerId="ADAL" clId="{075F4584-2BB8-4D41-AE3D-E2F8AF399D33}" dt="2023-04-06T01:29:37.633" v="1090" actId="1076"/>
          <ac:spMkLst>
            <pc:docMk/>
            <pc:sldMk cId="2068051798" sldId="338"/>
            <ac:spMk id="40" creationId="{39E8C4B0-F25F-419B-B3C0-6F0DA5451426}"/>
          </ac:spMkLst>
        </pc:spChg>
      </pc:sldChg>
      <pc:sldChg chg="modSp mod">
        <pc:chgData name="서현범/데이터홈쇼핑편성팀" userId="e5e56989-1e51-49c1-8b6d-908b389a25ce" providerId="ADAL" clId="{075F4584-2BB8-4D41-AE3D-E2F8AF399D33}" dt="2023-03-29T08:31:54.269" v="15" actId="14100"/>
        <pc:sldMkLst>
          <pc:docMk/>
          <pc:sldMk cId="4101135946" sldId="340"/>
        </pc:sldMkLst>
        <pc:spChg chg="mod">
          <ac:chgData name="서현범/데이터홈쇼핑편성팀" userId="e5e56989-1e51-49c1-8b6d-908b389a25ce" providerId="ADAL" clId="{075F4584-2BB8-4D41-AE3D-E2F8AF399D33}" dt="2023-03-29T08:31:54.269" v="15" actId="14100"/>
          <ac:spMkLst>
            <pc:docMk/>
            <pc:sldMk cId="4101135946" sldId="340"/>
            <ac:spMk id="186" creationId="{00000000-0000-0000-0000-000000000000}"/>
          </ac:spMkLst>
        </pc:spChg>
      </pc:sldChg>
      <pc:sldChg chg="addSp delSp modSp mod">
        <pc:chgData name="서현범/데이터홈쇼핑편성팀" userId="e5e56989-1e51-49c1-8b6d-908b389a25ce" providerId="ADAL" clId="{075F4584-2BB8-4D41-AE3D-E2F8AF399D33}" dt="2023-04-11T00:26:30.512" v="1761"/>
        <pc:sldMkLst>
          <pc:docMk/>
          <pc:sldMk cId="433325590" sldId="346"/>
        </pc:sldMkLst>
        <pc:spChg chg="add del mod">
          <ac:chgData name="서현범/데이터홈쇼핑편성팀" userId="e5e56989-1e51-49c1-8b6d-908b389a25ce" providerId="ADAL" clId="{075F4584-2BB8-4D41-AE3D-E2F8AF399D33}" dt="2023-04-10T23:53:25.227" v="1409" actId="478"/>
          <ac:spMkLst>
            <pc:docMk/>
            <pc:sldMk cId="433325590" sldId="346"/>
            <ac:spMk id="5" creationId="{CAE725B4-B328-465D-8C92-6AD6E14B9E9C}"/>
          </ac:spMkLst>
        </pc:spChg>
        <pc:spChg chg="add mod">
          <ac:chgData name="서현범/데이터홈쇼핑편성팀" userId="e5e56989-1e51-49c1-8b6d-908b389a25ce" providerId="ADAL" clId="{075F4584-2BB8-4D41-AE3D-E2F8AF399D33}" dt="2023-04-11T00:04:54.372" v="1688" actId="20577"/>
          <ac:spMkLst>
            <pc:docMk/>
            <pc:sldMk cId="433325590" sldId="346"/>
            <ac:spMk id="6" creationId="{735613FA-DB11-4510-B861-CD747C3889DD}"/>
          </ac:spMkLst>
        </pc:spChg>
        <pc:spChg chg="add mod">
          <ac:chgData name="서현범/데이터홈쇼핑편성팀" userId="e5e56989-1e51-49c1-8b6d-908b389a25ce" providerId="ADAL" clId="{075F4584-2BB8-4D41-AE3D-E2F8AF399D33}" dt="2023-04-10T23:53:38.525" v="1413" actId="20577"/>
          <ac:spMkLst>
            <pc:docMk/>
            <pc:sldMk cId="433325590" sldId="346"/>
            <ac:spMk id="8" creationId="{2E8F96F3-C08D-4434-B985-A9A55E6A84AD}"/>
          </ac:spMkLst>
        </pc:spChg>
        <pc:spChg chg="add mod">
          <ac:chgData name="서현범/데이터홈쇼핑편성팀" userId="e5e56989-1e51-49c1-8b6d-908b389a25ce" providerId="ADAL" clId="{075F4584-2BB8-4D41-AE3D-E2F8AF399D33}" dt="2023-04-11T00:05:10.002" v="1722" actId="20577"/>
          <ac:spMkLst>
            <pc:docMk/>
            <pc:sldMk cId="433325590" sldId="346"/>
            <ac:spMk id="9" creationId="{DA7F9696-DF8D-4517-B156-745374CA9E94}"/>
          </ac:spMkLst>
        </pc:spChg>
        <pc:spChg chg="add mod">
          <ac:chgData name="서현범/데이터홈쇼핑편성팀" userId="e5e56989-1e51-49c1-8b6d-908b389a25ce" providerId="ADAL" clId="{075F4584-2BB8-4D41-AE3D-E2F8AF399D33}" dt="2023-04-10T23:54:26.377" v="1476" actId="20577"/>
          <ac:spMkLst>
            <pc:docMk/>
            <pc:sldMk cId="433325590" sldId="346"/>
            <ac:spMk id="10" creationId="{365FE51B-EE11-4022-85E2-C2F87378C08B}"/>
          </ac:spMkLst>
        </pc:spChg>
        <pc:spChg chg="add mod">
          <ac:chgData name="서현범/데이터홈쇼핑편성팀" userId="e5e56989-1e51-49c1-8b6d-908b389a25ce" providerId="ADAL" clId="{075F4584-2BB8-4D41-AE3D-E2F8AF399D33}" dt="2023-04-11T00:04:48.177" v="1683" actId="20577"/>
          <ac:spMkLst>
            <pc:docMk/>
            <pc:sldMk cId="433325590" sldId="346"/>
            <ac:spMk id="11" creationId="{86DF76BF-8064-44F8-AF65-7896F31B92F8}"/>
          </ac:spMkLst>
        </pc:spChg>
        <pc:spChg chg="add mod">
          <ac:chgData name="서현범/데이터홈쇼핑편성팀" userId="e5e56989-1e51-49c1-8b6d-908b389a25ce" providerId="ADAL" clId="{075F4584-2BB8-4D41-AE3D-E2F8AF399D33}" dt="2023-04-11T00:04:23.401" v="1633" actId="20577"/>
          <ac:spMkLst>
            <pc:docMk/>
            <pc:sldMk cId="433325590" sldId="346"/>
            <ac:spMk id="12" creationId="{5ACB0C90-9F02-4F42-BB34-65DB82B92E02}"/>
          </ac:spMkLst>
        </pc:spChg>
        <pc:spChg chg="add mod">
          <ac:chgData name="서현범/데이터홈쇼핑편성팀" userId="e5e56989-1e51-49c1-8b6d-908b389a25ce" providerId="ADAL" clId="{075F4584-2BB8-4D41-AE3D-E2F8AF399D33}" dt="2023-04-11T00:26:30.512" v="1761"/>
          <ac:spMkLst>
            <pc:docMk/>
            <pc:sldMk cId="433325590" sldId="346"/>
            <ac:spMk id="13" creationId="{F05E96D8-4577-4495-BB92-BE0423C49295}"/>
          </ac:spMkLst>
        </pc:spChg>
        <pc:spChg chg="add mod">
          <ac:chgData name="서현범/데이터홈쇼핑편성팀" userId="e5e56989-1e51-49c1-8b6d-908b389a25ce" providerId="ADAL" clId="{075F4584-2BB8-4D41-AE3D-E2F8AF399D33}" dt="2023-04-11T00:26:03.570" v="1725" actId="20577"/>
          <ac:spMkLst>
            <pc:docMk/>
            <pc:sldMk cId="433325590" sldId="346"/>
            <ac:spMk id="14" creationId="{B8CF5B24-94EE-4EDC-AE90-73DD5AB805B1}"/>
          </ac:spMkLst>
        </pc:spChg>
      </pc:sldChg>
      <pc:sldChg chg="addSp delSp modSp add mod">
        <pc:chgData name="서현범/데이터홈쇼핑편성팀" userId="e5e56989-1e51-49c1-8b6d-908b389a25ce" providerId="ADAL" clId="{075F4584-2BB8-4D41-AE3D-E2F8AF399D33}" dt="2023-03-29T08:42:35.411" v="187" actId="14100"/>
        <pc:sldMkLst>
          <pc:docMk/>
          <pc:sldMk cId="1476442365" sldId="347"/>
        </pc:sldMkLst>
        <pc:spChg chg="add mod">
          <ac:chgData name="서현범/데이터홈쇼핑편성팀" userId="e5e56989-1e51-49c1-8b6d-908b389a25ce" providerId="ADAL" clId="{075F4584-2BB8-4D41-AE3D-E2F8AF399D33}" dt="2023-03-29T08:41:43.722" v="65" actId="571"/>
          <ac:spMkLst>
            <pc:docMk/>
            <pc:sldMk cId="1476442365" sldId="347"/>
            <ac:spMk id="6" creationId="{2CADE7F2-FF80-42B3-A199-616480A5DA95}"/>
          </ac:spMkLst>
        </pc:spChg>
        <pc:spChg chg="add mod">
          <ac:chgData name="서현범/데이터홈쇼핑편성팀" userId="e5e56989-1e51-49c1-8b6d-908b389a25ce" providerId="ADAL" clId="{075F4584-2BB8-4D41-AE3D-E2F8AF399D33}" dt="2023-03-29T08:41:43.722" v="65" actId="571"/>
          <ac:spMkLst>
            <pc:docMk/>
            <pc:sldMk cId="1476442365" sldId="347"/>
            <ac:spMk id="7" creationId="{9F8CF04A-4798-469A-83D4-A1E88D133BC9}"/>
          </ac:spMkLst>
        </pc:spChg>
        <pc:spChg chg="mod">
          <ac:chgData name="서현범/데이터홈쇼핑편성팀" userId="e5e56989-1e51-49c1-8b6d-908b389a25ce" providerId="ADAL" clId="{075F4584-2BB8-4D41-AE3D-E2F8AF399D33}" dt="2023-03-29T08:42:35.411" v="187" actId="14100"/>
          <ac:spMkLst>
            <pc:docMk/>
            <pc:sldMk cId="1476442365" sldId="347"/>
            <ac:spMk id="677" creationId="{00000000-0000-0000-0000-000000000000}"/>
          </ac:spMkLst>
        </pc:spChg>
        <pc:spChg chg="mod">
          <ac:chgData name="서현범/데이터홈쇼핑편성팀" userId="e5e56989-1e51-49c1-8b6d-908b389a25ce" providerId="ADAL" clId="{075F4584-2BB8-4D41-AE3D-E2F8AF399D33}" dt="2023-03-29T08:35:31.537" v="18" actId="20577"/>
          <ac:spMkLst>
            <pc:docMk/>
            <pc:sldMk cId="1476442365" sldId="347"/>
            <ac:spMk id="678" creationId="{00000000-0000-0000-0000-000000000000}"/>
          </ac:spMkLst>
        </pc:spChg>
        <pc:picChg chg="del mod">
          <ac:chgData name="서현범/데이터홈쇼핑편성팀" userId="e5e56989-1e51-49c1-8b6d-908b389a25ce" providerId="ADAL" clId="{075F4584-2BB8-4D41-AE3D-E2F8AF399D33}" dt="2023-03-29T08:35:41.068" v="55" actId="478"/>
          <ac:picMkLst>
            <pc:docMk/>
            <pc:sldMk cId="1476442365" sldId="347"/>
            <ac:picMk id="679" creationId="{00000000-0000-0000-0000-000000000000}"/>
          </ac:picMkLst>
        </pc:picChg>
      </pc:sldChg>
      <pc:sldChg chg="addSp delSp modSp add mod">
        <pc:chgData name="서현범/데이터홈쇼핑편성팀" userId="e5e56989-1e51-49c1-8b6d-908b389a25ce" providerId="ADAL" clId="{075F4584-2BB8-4D41-AE3D-E2F8AF399D33}" dt="2023-04-07T09:01:39.555" v="1403" actId="1035"/>
        <pc:sldMkLst>
          <pc:docMk/>
          <pc:sldMk cId="3144011394" sldId="348"/>
        </pc:sldMkLst>
        <pc:spChg chg="mod">
          <ac:chgData name="서현범/데이터홈쇼핑편성팀" userId="e5e56989-1e51-49c1-8b6d-908b389a25ce" providerId="ADAL" clId="{075F4584-2BB8-4D41-AE3D-E2F8AF399D33}" dt="2023-04-06T00:48:36.673" v="322" actId="20577"/>
          <ac:spMkLst>
            <pc:docMk/>
            <pc:sldMk cId="3144011394" sldId="348"/>
            <ac:spMk id="677" creationId="{00000000-0000-0000-0000-000000000000}"/>
          </ac:spMkLst>
        </pc:spChg>
        <pc:spChg chg="mod">
          <ac:chgData name="서현범/데이터홈쇼핑편성팀" userId="e5e56989-1e51-49c1-8b6d-908b389a25ce" providerId="ADAL" clId="{075F4584-2BB8-4D41-AE3D-E2F8AF399D33}" dt="2023-03-29T08:41:54.668" v="68" actId="20577"/>
          <ac:spMkLst>
            <pc:docMk/>
            <pc:sldMk cId="3144011394" sldId="348"/>
            <ac:spMk id="678" creationId="{00000000-0000-0000-0000-000000000000}"/>
          </ac:spMkLst>
        </pc:spChg>
        <pc:picChg chg="add del mod">
          <ac:chgData name="서현범/데이터홈쇼핑편성팀" userId="e5e56989-1e51-49c1-8b6d-908b389a25ce" providerId="ADAL" clId="{075F4584-2BB8-4D41-AE3D-E2F8AF399D33}" dt="2023-03-29T08:44:01.407" v="199" actId="478"/>
          <ac:picMkLst>
            <pc:docMk/>
            <pc:sldMk cId="3144011394" sldId="348"/>
            <ac:picMk id="1026" creationId="{1CED75E2-0249-474E-90FA-83A327199F81}"/>
          </ac:picMkLst>
        </pc:picChg>
        <pc:picChg chg="add mod">
          <ac:chgData name="서현범/데이터홈쇼핑편성팀" userId="e5e56989-1e51-49c1-8b6d-908b389a25ce" providerId="ADAL" clId="{075F4584-2BB8-4D41-AE3D-E2F8AF399D33}" dt="2023-04-07T09:01:39.555" v="1403" actId="1035"/>
          <ac:picMkLst>
            <pc:docMk/>
            <pc:sldMk cId="3144011394" sldId="348"/>
            <ac:picMk id="1028" creationId="{1B2AA304-9ACA-41F0-950E-94C4D962081A}"/>
          </ac:picMkLst>
        </pc:picChg>
      </pc:sldChg>
      <pc:sldChg chg="modSp add mod">
        <pc:chgData name="서현범/데이터홈쇼핑편성팀" userId="e5e56989-1e51-49c1-8b6d-908b389a25ce" providerId="ADAL" clId="{075F4584-2BB8-4D41-AE3D-E2F8AF399D33}" dt="2023-04-06T01:27:43.558" v="938" actId="20577"/>
        <pc:sldMkLst>
          <pc:docMk/>
          <pc:sldMk cId="928243072" sldId="349"/>
        </pc:sldMkLst>
        <pc:spChg chg="mod">
          <ac:chgData name="서현범/데이터홈쇼핑편성팀" userId="e5e56989-1e51-49c1-8b6d-908b389a25ce" providerId="ADAL" clId="{075F4584-2BB8-4D41-AE3D-E2F8AF399D33}" dt="2023-04-06T01:19:44.892" v="515" actId="20577"/>
          <ac:spMkLst>
            <pc:docMk/>
            <pc:sldMk cId="928243072" sldId="349"/>
            <ac:spMk id="353" creationId="{00000000-0000-0000-0000-000000000000}"/>
          </ac:spMkLst>
        </pc:spChg>
        <pc:graphicFrameChg chg="mod modGraphic">
          <ac:chgData name="서현범/데이터홈쇼핑편성팀" userId="e5e56989-1e51-49c1-8b6d-908b389a25ce" providerId="ADAL" clId="{075F4584-2BB8-4D41-AE3D-E2F8AF399D33}" dt="2023-04-06T01:27:43.558" v="938" actId="20577"/>
          <ac:graphicFrameMkLst>
            <pc:docMk/>
            <pc:sldMk cId="928243072" sldId="349"/>
            <ac:graphicFrameMk id="4" creationId="{1839A7C2-0A81-41D7-9EE3-4D25ACBE0A83}"/>
          </ac:graphicFrameMkLst>
        </pc:graphicFrameChg>
      </pc:sldChg>
      <pc:sldChg chg="modSp add del mod">
        <pc:chgData name="서현범/데이터홈쇼핑편성팀" userId="e5e56989-1e51-49c1-8b6d-908b389a25ce" providerId="ADAL" clId="{075F4584-2BB8-4D41-AE3D-E2F8AF399D33}" dt="2023-04-06T01:17:46.698" v="502" actId="47"/>
        <pc:sldMkLst>
          <pc:docMk/>
          <pc:sldMk cId="2943371170" sldId="349"/>
        </pc:sldMkLst>
        <pc:spChg chg="mod">
          <ac:chgData name="서현범/데이터홈쇼핑편성팀" userId="e5e56989-1e51-49c1-8b6d-908b389a25ce" providerId="ADAL" clId="{075F4584-2BB8-4D41-AE3D-E2F8AF399D33}" dt="2023-04-06T00:56:04.179" v="476"/>
          <ac:spMkLst>
            <pc:docMk/>
            <pc:sldMk cId="2943371170" sldId="349"/>
            <ac:spMk id="353" creationId="{00000000-0000-0000-0000-000000000000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286b72008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286b72008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7791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46964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6795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7540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286b72008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286b72008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98444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39508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41283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98031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1772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9608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286b7200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286b7200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286b72008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286b72008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00772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c286b72008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c286b72008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4734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ce2c276ca1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ce2c276ca1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상품분류 기준…..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659285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ce2c276ca1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ce2c276ca1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상품분류 기준…..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626801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ce2c276ca1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ce2c276ca1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상품분류 기준…..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440401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ce2c276ca1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ce2c276ca1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상품분류 기준…..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23676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ce2c276ca1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ce2c276ca1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상품분류 기준…..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206816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ce2c276ca1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ce2c276ca1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상품분류 기준…..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55214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ce2c276ca1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ce2c276ca1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상품분류 기준…..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0713902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286b72008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286b72008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0024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286b72008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286b72008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0645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324178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89523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66842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54545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944046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644887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286b72008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286b72008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28722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286b72008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286b72008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c286b72008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c286b72008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우리회사 내부데이터는 어떤것들이 있을까? 데이터관점으로 핵심영역을 나눠보자. 대략 이런데이터들이 있지 않을까? (개념적)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77837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286b72008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286b72008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352587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c286b72008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c286b72008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우리회사 내부데이터는 어떤것들이 있을까? 데이터관점으로 핵심영역을 나눠보자. 대략 이런데이터들이 있지 않을까? (개념적)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970067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286b72008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c286b72008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2642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ce5e782231_0_7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ce5e782231_0_7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c44df995b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c44df995b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ce5e782231_0_9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ce5e782231_0_9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ce5e782231_0_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ce5e782231_0_9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ce5e782231_0_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ce5e782231_0_9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477281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ce5e782231_0_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ce5e782231_0_9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105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ce2c276ca1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ce2c276ca1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ce2c276ca1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ce2c276ca1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5968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286b72008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c286b72008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8847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63649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286b72008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286b72008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5539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6FCB4FA-42DA-4218-AAE2-D756DC16F8F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5049" y="1677495"/>
            <a:ext cx="8473904" cy="3334176"/>
          </a:xfrm>
          <a:prstGeom prst="rect">
            <a:avLst/>
          </a:prstGeom>
        </p:spPr>
      </p:pic>
      <p:sp>
        <p:nvSpPr>
          <p:cNvPr id="100" name="Google Shape;100;p25"/>
          <p:cNvSpPr txBox="1">
            <a:spLocks noGrp="1"/>
          </p:cNvSpPr>
          <p:nvPr>
            <p:ph type="subTitle" idx="1"/>
          </p:nvPr>
        </p:nvSpPr>
        <p:spPr>
          <a:xfrm>
            <a:off x="228592" y="478116"/>
            <a:ext cx="3945600" cy="7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200" b="1" dirty="0">
                <a:latin typeface="Nanum Gothic"/>
                <a:ea typeface="Nanum Gothic"/>
                <a:cs typeface="Nanum Gothic"/>
                <a:sym typeface="Nanum Gothic"/>
              </a:rPr>
              <a:t>BI </a:t>
            </a:r>
            <a:r>
              <a:rPr lang="ko-KR" altLang="en-US" sz="4200" b="1" dirty="0">
                <a:latin typeface="Nanum Gothic"/>
                <a:ea typeface="Nanum Gothic"/>
                <a:cs typeface="Nanum Gothic"/>
                <a:sym typeface="Nanum Gothic"/>
              </a:rPr>
              <a:t>사용자 </a:t>
            </a:r>
            <a:r>
              <a:rPr lang="ko" sz="4200" b="1" dirty="0">
                <a:latin typeface="Nanum Gothic"/>
                <a:ea typeface="Nanum Gothic"/>
                <a:cs typeface="Nanum Gothic"/>
                <a:sym typeface="Nanum Gothic"/>
              </a:rPr>
              <a:t>교육</a:t>
            </a:r>
            <a:endParaRPr sz="26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55318B3-F8CC-4A39-A3F1-948F930A0D31}"/>
              </a:ext>
            </a:extLst>
          </p:cNvPr>
          <p:cNvCxnSpPr>
            <a:cxnSpLocks/>
          </p:cNvCxnSpPr>
          <p:nvPr/>
        </p:nvCxnSpPr>
        <p:spPr>
          <a:xfrm>
            <a:off x="0" y="1440965"/>
            <a:ext cx="4572000" cy="0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1884641" y="1982850"/>
            <a:ext cx="5374718" cy="13117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200" b="1" dirty="0">
                <a:latin typeface="Nanum Gothic"/>
                <a:ea typeface="Nanum Gothic"/>
                <a:cs typeface="Nanum Gothic"/>
                <a:sym typeface="Nanum Gothic"/>
              </a:rPr>
              <a:t>데이터 조회</a:t>
            </a:r>
            <a:endParaRPr lang="en-US" altLang="ko-KR" sz="4200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dirty="0">
                <a:latin typeface="Nanum Gothic"/>
                <a:ea typeface="Nanum Gothic"/>
                <a:cs typeface="Nanum Gothic"/>
                <a:sym typeface="Nanum Gothic"/>
              </a:rPr>
              <a:t>정형 리포팅</a:t>
            </a:r>
            <a:r>
              <a:rPr lang="en-US" altLang="ko-KR" dirty="0"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26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91014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연습 문제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" name="Google Shape;187;p23">
            <a:extLst>
              <a:ext uri="{FF2B5EF4-FFF2-40B4-BE49-F238E27FC236}">
                <a16:creationId xmlns:a16="http://schemas.microsoft.com/office/drawing/2014/main" id="{E2CDE498-BD6C-409C-9363-63095D15E569}"/>
              </a:ext>
            </a:extLst>
          </p:cNvPr>
          <p:cNvSpPr/>
          <p:nvPr/>
        </p:nvSpPr>
        <p:spPr>
          <a:xfrm>
            <a:off x="954625" y="1981840"/>
            <a:ext cx="1374000" cy="732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 dirty="0">
                <a:latin typeface="Nanum Gothic"/>
                <a:ea typeface="Nanum Gothic"/>
                <a:cs typeface="Nanum Gothic"/>
                <a:sym typeface="Nanum Gothic"/>
              </a:rPr>
              <a:t>조건</a:t>
            </a:r>
            <a:endParaRPr sz="1600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latin typeface="Nanum Gothic"/>
                <a:ea typeface="Nanum Gothic"/>
                <a:cs typeface="Nanum Gothic"/>
                <a:sym typeface="Nanum Gothic"/>
              </a:rPr>
              <a:t>Filter</a:t>
            </a:r>
            <a:endParaRPr sz="12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" name="Google Shape;188;p23">
            <a:extLst>
              <a:ext uri="{FF2B5EF4-FFF2-40B4-BE49-F238E27FC236}">
                <a16:creationId xmlns:a16="http://schemas.microsoft.com/office/drawing/2014/main" id="{140CC8CC-1839-4E6A-82CB-4EE030756859}"/>
              </a:ext>
            </a:extLst>
          </p:cNvPr>
          <p:cNvSpPr/>
          <p:nvPr/>
        </p:nvSpPr>
        <p:spPr>
          <a:xfrm>
            <a:off x="954625" y="3862311"/>
            <a:ext cx="1374000" cy="732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latin typeface="Nanum Gothic"/>
                <a:ea typeface="Nanum Gothic"/>
                <a:cs typeface="Nanum Gothic"/>
                <a:sym typeface="Nanum Gothic"/>
              </a:rPr>
              <a:t>수치항목</a:t>
            </a:r>
            <a:endParaRPr sz="16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Metric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" name="Google Shape;189;p23">
            <a:extLst>
              <a:ext uri="{FF2B5EF4-FFF2-40B4-BE49-F238E27FC236}">
                <a16:creationId xmlns:a16="http://schemas.microsoft.com/office/drawing/2014/main" id="{0E1654F7-2B31-4671-BC9B-0102712AD33A}"/>
              </a:ext>
            </a:extLst>
          </p:cNvPr>
          <p:cNvSpPr/>
          <p:nvPr/>
        </p:nvSpPr>
        <p:spPr>
          <a:xfrm>
            <a:off x="954625" y="2931722"/>
            <a:ext cx="1374000" cy="732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latin typeface="Nanum Gothic"/>
                <a:ea typeface="Nanum Gothic"/>
                <a:cs typeface="Nanum Gothic"/>
                <a:sym typeface="Nanum Gothic"/>
              </a:rPr>
              <a:t>분석항목</a:t>
            </a:r>
            <a:endParaRPr sz="16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Attribute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175;p31">
            <a:extLst>
              <a:ext uri="{FF2B5EF4-FFF2-40B4-BE49-F238E27FC236}">
                <a16:creationId xmlns:a16="http://schemas.microsoft.com/office/drawing/2014/main" id="{4DF3B7CB-95D7-4326-81A4-A2998EF350B0}"/>
              </a:ext>
            </a:extLst>
          </p:cNvPr>
          <p:cNvSpPr txBox="1"/>
          <p:nvPr/>
        </p:nvSpPr>
        <p:spPr>
          <a:xfrm>
            <a:off x="311700" y="880846"/>
            <a:ext cx="8652300" cy="591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이번 달 내 상품은 얼마나 팔렸을까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?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브랜드 별 총주문금액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총주문수량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예상취급액을 </a:t>
            </a:r>
            <a:r>
              <a:rPr lang="ko-KR" altLang="en-US" sz="15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조회하시오</a:t>
            </a:r>
            <a:endParaRPr lang="en-US" altLang="ko-KR" sz="15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영업직군이 아닌 경우</a:t>
            </a:r>
            <a:r>
              <a:rPr lang="en-US" altLang="ko-KR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MDID 82015 </a:t>
            </a:r>
            <a:r>
              <a:rPr lang="ko-KR" altLang="en-US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사용</a:t>
            </a:r>
            <a:r>
              <a:rPr lang="en-US" altLang="ko-KR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CB53C9E-3349-4DD7-9E2B-9079C86D2C35}"/>
              </a:ext>
            </a:extLst>
          </p:cNvPr>
          <p:cNvSpPr/>
          <p:nvPr/>
        </p:nvSpPr>
        <p:spPr>
          <a:xfrm>
            <a:off x="2450035" y="2003304"/>
            <a:ext cx="5214174" cy="68907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이번 달 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ko-KR" altLang="en-US" b="1" dirty="0">
                <a:solidFill>
                  <a:schemeClr val="bg1"/>
                </a:solidFill>
              </a:rPr>
              <a:t>주문일</a:t>
            </a:r>
            <a:r>
              <a:rPr lang="en-US" altLang="ko-KR" b="1" dirty="0">
                <a:solidFill>
                  <a:schemeClr val="bg1"/>
                </a:solidFill>
              </a:rPr>
              <a:t>? </a:t>
            </a:r>
            <a:r>
              <a:rPr lang="ko-KR" altLang="en-US" b="1" dirty="0">
                <a:solidFill>
                  <a:schemeClr val="bg1"/>
                </a:solidFill>
              </a:rPr>
              <a:t>방송일</a:t>
            </a:r>
            <a:r>
              <a:rPr lang="en-US" altLang="ko-KR" b="1" dirty="0">
                <a:solidFill>
                  <a:schemeClr val="bg1"/>
                </a:solidFill>
              </a:rPr>
              <a:t>?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MDID : 82015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B2AC56D-D7FD-44C6-89A4-A5E24DB7A0E7}"/>
              </a:ext>
            </a:extLst>
          </p:cNvPr>
          <p:cNvSpPr/>
          <p:nvPr/>
        </p:nvSpPr>
        <p:spPr>
          <a:xfrm>
            <a:off x="2450035" y="2953186"/>
            <a:ext cx="5214174" cy="68907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브랜드 별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0D82FD-88EA-4DA8-981C-0DEF4023AF79}"/>
              </a:ext>
            </a:extLst>
          </p:cNvPr>
          <p:cNvSpPr/>
          <p:nvPr/>
        </p:nvSpPr>
        <p:spPr>
          <a:xfrm>
            <a:off x="2450035" y="3883775"/>
            <a:ext cx="5214174" cy="68907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총주문금액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총주문수량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예상취급액</a:t>
            </a:r>
          </a:p>
        </p:txBody>
      </p:sp>
    </p:spTree>
    <p:extLst>
      <p:ext uri="{BB962C8B-B14F-4D97-AF65-F5344CB8AC3E}">
        <p14:creationId xmlns:p14="http://schemas.microsoft.com/office/powerpoint/2010/main" val="1164971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주요 실적 기준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175;p31">
            <a:extLst>
              <a:ext uri="{FF2B5EF4-FFF2-40B4-BE49-F238E27FC236}">
                <a16:creationId xmlns:a16="http://schemas.microsoft.com/office/drawing/2014/main" id="{4DF3B7CB-95D7-4326-81A4-A2998EF350B0}"/>
              </a:ext>
            </a:extLst>
          </p:cNvPr>
          <p:cNvSpPr txBox="1"/>
          <p:nvPr/>
        </p:nvSpPr>
        <p:spPr>
          <a:xfrm>
            <a:off x="311700" y="880846"/>
            <a:ext cx="8652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기준에 따라 값이 다름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→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리포트 별 실적 기준을 이해하고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정확히 원하는 데이터를 조회해야 함</a:t>
            </a:r>
            <a:endParaRPr sz="16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" name="Google Shape;408;p43">
            <a:extLst>
              <a:ext uri="{FF2B5EF4-FFF2-40B4-BE49-F238E27FC236}">
                <a16:creationId xmlns:a16="http://schemas.microsoft.com/office/drawing/2014/main" id="{F43D0C0D-94BB-4416-92E6-7CE83E531A5E}"/>
              </a:ext>
            </a:extLst>
          </p:cNvPr>
          <p:cNvSpPr/>
          <p:nvPr/>
        </p:nvSpPr>
        <p:spPr>
          <a:xfrm>
            <a:off x="388675" y="1509870"/>
            <a:ext cx="1782152" cy="934638"/>
          </a:xfrm>
          <a:prstGeom prst="roundRect">
            <a:avLst>
              <a:gd name="adj" fmla="val 16667"/>
            </a:avLst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b="1" dirty="0">
                <a:latin typeface="Nanum Gothic"/>
                <a:ea typeface="Nanum Gothic"/>
                <a:cs typeface="Nanum Gothic"/>
                <a:sym typeface="Nanum Gothic"/>
              </a:rPr>
              <a:t>방송 기준</a:t>
            </a:r>
            <a:endParaRPr sz="13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" name="Google Shape;406;p43">
            <a:extLst>
              <a:ext uri="{FF2B5EF4-FFF2-40B4-BE49-F238E27FC236}">
                <a16:creationId xmlns:a16="http://schemas.microsoft.com/office/drawing/2014/main" id="{61A21630-28AD-43E5-92C5-8367CC2526E3}"/>
              </a:ext>
            </a:extLst>
          </p:cNvPr>
          <p:cNvSpPr txBox="1"/>
          <p:nvPr/>
        </p:nvSpPr>
        <p:spPr>
          <a:xfrm>
            <a:off x="2112599" y="1481819"/>
            <a:ext cx="6766155" cy="96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●"/>
            </a:pP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방송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(PGM)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기준으로 집계한 리포트 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: </a:t>
            </a:r>
            <a:r>
              <a:rPr lang="ko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PGM 실적 (LIVE)</a:t>
            </a:r>
            <a:r>
              <a:rPr lang="en-US" altLang="ko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PGM 실적 (</a:t>
            </a:r>
            <a:r>
              <a:rPr lang="en-US" altLang="ko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DATA</a:t>
            </a:r>
            <a:r>
              <a:rPr lang="ko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r>
              <a:rPr lang="en-US" altLang="ko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등</a:t>
            </a:r>
            <a:endParaRPr lang="en-US" altLang="ko-KR" sz="11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●"/>
            </a:pP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밤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12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시를 기준으로 걸쳐져 있는 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PGM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의 경우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주문일자가 넘어가도 방송일 기준으로는 </a:t>
            </a:r>
            <a:r>
              <a:rPr lang="ko-KR" altLang="en-US" sz="11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전일자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실적임</a:t>
            </a:r>
            <a:endParaRPr lang="en-US" altLang="ko" sz="11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●"/>
            </a:pPr>
            <a:r>
              <a:rPr lang="ko-KR" altLang="en-US" sz="1100" b="1" dirty="0">
                <a:latin typeface="Nanum Gothic"/>
                <a:ea typeface="Nanum Gothic"/>
                <a:cs typeface="Nanum Gothic"/>
                <a:sym typeface="Nanum Gothic"/>
              </a:rPr>
              <a:t>방송과 무관한 실적은 집계되지 않음</a:t>
            </a:r>
            <a:r>
              <a:rPr lang="en-US" altLang="ko-KR" sz="1100" b="1" dirty="0">
                <a:latin typeface="Nanum Gothic"/>
                <a:ea typeface="Nanum Gothic"/>
                <a:cs typeface="Nanum Gothic"/>
                <a:sym typeface="Nanum Gothic"/>
              </a:rPr>
              <a:t>(ex. </a:t>
            </a:r>
            <a:r>
              <a:rPr lang="ko-KR" altLang="en-US" sz="1100" b="1" dirty="0">
                <a:latin typeface="Nanum Gothic"/>
                <a:ea typeface="Nanum Gothic"/>
                <a:cs typeface="Nanum Gothic"/>
                <a:sym typeface="Nanum Gothic"/>
              </a:rPr>
              <a:t>편성되지 않은 다채널 코드 실적</a:t>
            </a:r>
            <a:r>
              <a:rPr lang="en-US" altLang="ko-KR" sz="1100" b="1" dirty="0"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11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" name="Google Shape;408;p43">
            <a:extLst>
              <a:ext uri="{FF2B5EF4-FFF2-40B4-BE49-F238E27FC236}">
                <a16:creationId xmlns:a16="http://schemas.microsoft.com/office/drawing/2014/main" id="{900BA595-D6C1-4FA1-8F3A-39DF5562CE9E}"/>
              </a:ext>
            </a:extLst>
          </p:cNvPr>
          <p:cNvSpPr/>
          <p:nvPr/>
        </p:nvSpPr>
        <p:spPr>
          <a:xfrm>
            <a:off x="388675" y="2720723"/>
            <a:ext cx="1782152" cy="934638"/>
          </a:xfrm>
          <a:prstGeom prst="roundRect">
            <a:avLst>
              <a:gd name="adj" fmla="val 16667"/>
            </a:avLst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b="1" dirty="0">
                <a:latin typeface="Nanum Gothic"/>
                <a:ea typeface="Nanum Gothic"/>
                <a:cs typeface="Nanum Gothic"/>
                <a:sym typeface="Nanum Gothic"/>
              </a:rPr>
              <a:t>주문 기준</a:t>
            </a:r>
            <a:endParaRPr sz="13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" name="Google Shape;406;p43">
            <a:extLst>
              <a:ext uri="{FF2B5EF4-FFF2-40B4-BE49-F238E27FC236}">
                <a16:creationId xmlns:a16="http://schemas.microsoft.com/office/drawing/2014/main" id="{392EB0BA-3125-4545-AEF3-AF2A61BB61BC}"/>
              </a:ext>
            </a:extLst>
          </p:cNvPr>
          <p:cNvSpPr txBox="1"/>
          <p:nvPr/>
        </p:nvSpPr>
        <p:spPr>
          <a:xfrm>
            <a:off x="2112599" y="2692672"/>
            <a:ext cx="5530667" cy="96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●"/>
            </a:pP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주문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발생 기준으로 집계한 리포트 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: 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주문상세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모바일 시간대별 실적추이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(1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시간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r>
              <a:rPr lang="en-US" altLang="ko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등</a:t>
            </a:r>
            <a:endParaRPr lang="en-US" altLang="ko" sz="11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●"/>
            </a:pPr>
            <a:r>
              <a:rPr lang="ko-KR" altLang="en-US" sz="1100" b="1" dirty="0">
                <a:latin typeface="Nanum Gothic"/>
                <a:ea typeface="Nanum Gothic"/>
                <a:cs typeface="Nanum Gothic"/>
                <a:sym typeface="Nanum Gothic"/>
              </a:rPr>
              <a:t>주문과 무관한 실적은 집계되지 않음</a:t>
            </a:r>
            <a:r>
              <a:rPr lang="en-US" altLang="ko-KR" sz="1100" b="1" dirty="0">
                <a:latin typeface="Nanum Gothic"/>
                <a:ea typeface="Nanum Gothic"/>
                <a:cs typeface="Nanum Gothic"/>
                <a:sym typeface="Nanum Gothic"/>
              </a:rPr>
              <a:t>(ex. </a:t>
            </a:r>
            <a:r>
              <a:rPr lang="ko-KR" altLang="en-US" sz="1100" b="1" dirty="0">
                <a:latin typeface="Nanum Gothic"/>
                <a:ea typeface="Nanum Gothic"/>
                <a:cs typeface="Nanum Gothic"/>
                <a:sym typeface="Nanum Gothic"/>
              </a:rPr>
              <a:t>정액금액</a:t>
            </a:r>
            <a:r>
              <a:rPr lang="en-US" altLang="ko-KR" sz="1100" b="1" dirty="0"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100" b="1" dirty="0">
                <a:latin typeface="Nanum Gothic"/>
                <a:ea typeface="Nanum Gothic"/>
                <a:cs typeface="Nanum Gothic"/>
                <a:sym typeface="Nanum Gothic"/>
              </a:rPr>
              <a:t>무형실적</a:t>
            </a:r>
            <a:r>
              <a:rPr lang="en-US" altLang="ko-KR" sz="1100" b="1" dirty="0"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100" b="1" dirty="0">
                <a:latin typeface="Nanum Gothic"/>
                <a:ea typeface="Nanum Gothic"/>
                <a:cs typeface="Nanum Gothic"/>
                <a:sym typeface="Nanum Gothic"/>
              </a:rPr>
              <a:t>분당취급액 등</a:t>
            </a:r>
            <a:r>
              <a:rPr lang="en-US" altLang="ko-KR" sz="1100" b="1" dirty="0"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11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" name="Google Shape;408;p43">
            <a:extLst>
              <a:ext uri="{FF2B5EF4-FFF2-40B4-BE49-F238E27FC236}">
                <a16:creationId xmlns:a16="http://schemas.microsoft.com/office/drawing/2014/main" id="{527D7897-FCE4-465C-8C74-51DD8CA702D5}"/>
              </a:ext>
            </a:extLst>
          </p:cNvPr>
          <p:cNvSpPr/>
          <p:nvPr/>
        </p:nvSpPr>
        <p:spPr>
          <a:xfrm>
            <a:off x="388675" y="3923934"/>
            <a:ext cx="1782152" cy="934638"/>
          </a:xfrm>
          <a:prstGeom prst="roundRect">
            <a:avLst>
              <a:gd name="adj" fmla="val 16667"/>
            </a:avLst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b="1" dirty="0">
                <a:latin typeface="Nanum Gothic"/>
                <a:ea typeface="Nanum Gothic"/>
                <a:cs typeface="Nanum Gothic"/>
                <a:sym typeface="Nanum Gothic"/>
              </a:rPr>
              <a:t>취급 기준</a:t>
            </a:r>
            <a:endParaRPr sz="13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2" name="Google Shape;406;p43">
            <a:extLst>
              <a:ext uri="{FF2B5EF4-FFF2-40B4-BE49-F238E27FC236}">
                <a16:creationId xmlns:a16="http://schemas.microsoft.com/office/drawing/2014/main" id="{2C80C48C-C524-4755-91F8-8C7F8BD170EA}"/>
              </a:ext>
            </a:extLst>
          </p:cNvPr>
          <p:cNvSpPr txBox="1"/>
          <p:nvPr/>
        </p:nvSpPr>
        <p:spPr>
          <a:xfrm>
            <a:off x="2112599" y="3895883"/>
            <a:ext cx="5530667" cy="96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●"/>
            </a:pP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취급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배송완료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r>
              <a:rPr lang="ko-KR" altLang="en-US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기준으로 집계한 리포트 </a:t>
            </a:r>
            <a:r>
              <a:rPr lang="en-US" altLang="ko-KR" sz="1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: </a:t>
            </a:r>
            <a:r>
              <a:rPr lang="ko-KR" altLang="en-US" sz="11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취급상세</a:t>
            </a:r>
            <a:endParaRPr lang="en-US" altLang="ko" sz="11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●"/>
            </a:pPr>
            <a:r>
              <a:rPr lang="ko-KR" altLang="en-US" sz="1100" b="1" dirty="0">
                <a:latin typeface="Nanum Gothic"/>
                <a:ea typeface="Nanum Gothic"/>
                <a:cs typeface="Nanum Gothic"/>
                <a:sym typeface="Nanum Gothic"/>
              </a:rPr>
              <a:t>결산 실적</a:t>
            </a:r>
            <a:r>
              <a:rPr lang="en-US" altLang="ko-KR" sz="1100" b="1" dirty="0">
                <a:latin typeface="Nanum Gothic"/>
                <a:ea typeface="Nanum Gothic"/>
                <a:cs typeface="Nanum Gothic"/>
                <a:sym typeface="Nanum Gothic"/>
              </a:rPr>
              <a:t>(SAP)</a:t>
            </a:r>
            <a:r>
              <a:rPr lang="ko-KR" altLang="en-US" sz="1100" b="1" dirty="0">
                <a:latin typeface="Nanum Gothic"/>
                <a:ea typeface="Nanum Gothic"/>
                <a:cs typeface="Nanum Gothic"/>
                <a:sym typeface="Nanum Gothic"/>
              </a:rPr>
              <a:t>과 유사한 기준으로 보고 싶은 경우 사용</a:t>
            </a:r>
            <a:endParaRPr lang="en-US" altLang="ko-KR" sz="1100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●"/>
            </a:pPr>
            <a:r>
              <a:rPr lang="en-US" altLang="ko-KR" sz="1100" b="1" dirty="0">
                <a:latin typeface="Nanum Gothic"/>
                <a:ea typeface="Nanum Gothic"/>
                <a:cs typeface="Nanum Gothic"/>
                <a:sym typeface="Nanum Gothic"/>
              </a:rPr>
              <a:t>‘</a:t>
            </a:r>
            <a:r>
              <a:rPr lang="ko-KR" altLang="en-US" sz="1100" b="1" dirty="0">
                <a:latin typeface="Nanum Gothic"/>
                <a:ea typeface="Nanum Gothic"/>
                <a:cs typeface="Nanum Gothic"/>
                <a:sym typeface="Nanum Gothic"/>
              </a:rPr>
              <a:t>주문상세</a:t>
            </a:r>
            <a:r>
              <a:rPr lang="en-US" altLang="ko-KR" sz="1100" b="1" dirty="0">
                <a:latin typeface="Nanum Gothic"/>
                <a:ea typeface="Nanum Gothic"/>
                <a:cs typeface="Nanum Gothic"/>
                <a:sym typeface="Nanum Gothic"/>
              </a:rPr>
              <a:t>’ </a:t>
            </a:r>
            <a:r>
              <a:rPr lang="ko-KR" altLang="en-US" sz="1100" b="1" dirty="0">
                <a:latin typeface="Nanum Gothic"/>
                <a:ea typeface="Nanum Gothic"/>
                <a:cs typeface="Nanum Gothic"/>
                <a:sym typeface="Nanum Gothic"/>
              </a:rPr>
              <a:t>리포트와 동일하게 정액금액</a:t>
            </a:r>
            <a:r>
              <a:rPr lang="en-US" altLang="ko-KR" sz="1100" b="1" dirty="0"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100" b="1" dirty="0">
                <a:latin typeface="Nanum Gothic"/>
                <a:ea typeface="Nanum Gothic"/>
                <a:cs typeface="Nanum Gothic"/>
                <a:sym typeface="Nanum Gothic"/>
              </a:rPr>
              <a:t>무형실적은 집계되지 않음</a:t>
            </a:r>
            <a:endParaRPr sz="11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1005720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주요 실적 기준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_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예시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BA1F88A-A4E0-4105-B0DA-C69C545685D4}"/>
              </a:ext>
            </a:extLst>
          </p:cNvPr>
          <p:cNvGrpSpPr/>
          <p:nvPr/>
        </p:nvGrpSpPr>
        <p:grpSpPr>
          <a:xfrm>
            <a:off x="1660436" y="1630540"/>
            <a:ext cx="5664910" cy="845156"/>
            <a:chOff x="1660436" y="1647316"/>
            <a:chExt cx="5664910" cy="845156"/>
          </a:xfrm>
        </p:grpSpPr>
        <p:sp>
          <p:nvSpPr>
            <p:cNvPr id="11" name="Google Shape;304;p37">
              <a:extLst>
                <a:ext uri="{FF2B5EF4-FFF2-40B4-BE49-F238E27FC236}">
                  <a16:creationId xmlns:a16="http://schemas.microsoft.com/office/drawing/2014/main" id="{4DB7EA98-6899-4575-87E6-F3EB0B27B391}"/>
                </a:ext>
              </a:extLst>
            </p:cNvPr>
            <p:cNvSpPr/>
            <p:nvPr/>
          </p:nvSpPr>
          <p:spPr>
            <a:xfrm>
              <a:off x="1660436" y="2001619"/>
              <a:ext cx="4819754" cy="148268"/>
            </a:xfrm>
            <a:prstGeom prst="rightArrow">
              <a:avLst>
                <a:gd name="adj1" fmla="val 48652"/>
                <a:gd name="adj2" fmla="val 50000"/>
              </a:avLst>
            </a:prstGeom>
            <a:solidFill>
              <a:srgbClr val="43434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7;p37">
              <a:extLst>
                <a:ext uri="{FF2B5EF4-FFF2-40B4-BE49-F238E27FC236}">
                  <a16:creationId xmlns:a16="http://schemas.microsoft.com/office/drawing/2014/main" id="{40673A25-D625-4FB2-83BB-63553977795D}"/>
                </a:ext>
              </a:extLst>
            </p:cNvPr>
            <p:cNvSpPr/>
            <p:nvPr/>
          </p:nvSpPr>
          <p:spPr>
            <a:xfrm>
              <a:off x="1660436" y="1647316"/>
              <a:ext cx="845156" cy="845156"/>
            </a:xfrm>
            <a:prstGeom prst="ellipse">
              <a:avLst/>
            </a:prstGeom>
            <a:solidFill>
              <a:srgbClr val="FFFFF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non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" sz="1200" b="1" dirty="0">
                  <a:latin typeface="Nanum Gothic"/>
                  <a:ea typeface="Nanum Gothic"/>
                  <a:cs typeface="Nanum Gothic"/>
                  <a:sym typeface="Nanum Gothic"/>
                </a:rPr>
                <a:t>1</a:t>
              </a:r>
              <a:r>
                <a:rPr lang="ko-KR" altLang="en-US" sz="1200" b="1" dirty="0">
                  <a:latin typeface="Nanum Gothic"/>
                  <a:ea typeface="Nanum Gothic"/>
                  <a:cs typeface="Nanum Gothic"/>
                  <a:sym typeface="Nanum Gothic"/>
                </a:rPr>
                <a:t>월 </a:t>
              </a:r>
              <a:r>
                <a:rPr lang="en-US" altLang="ko-KR" sz="1200" b="1" dirty="0">
                  <a:latin typeface="Nanum Gothic"/>
                  <a:ea typeface="Nanum Gothic"/>
                  <a:cs typeface="Nanum Gothic"/>
                  <a:sym typeface="Nanum Gothic"/>
                </a:rPr>
                <a:t>30</a:t>
              </a:r>
              <a:r>
                <a:rPr lang="ko-KR" altLang="en-US" sz="1200" b="1" dirty="0">
                  <a:latin typeface="Nanum Gothic"/>
                  <a:ea typeface="Nanum Gothic"/>
                  <a:cs typeface="Nanum Gothic"/>
                  <a:sym typeface="Nanum Gothic"/>
                </a:rPr>
                <a:t>일</a:t>
              </a:r>
              <a:endParaRPr lang="en-US" altLang="ko" sz="1200" b="1" dirty="0">
                <a:latin typeface="Nanum Gothic"/>
                <a:ea typeface="Nanum Gothic"/>
                <a:cs typeface="Nanum Gothic"/>
                <a:sym typeface="Nanum Gothic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b="1" dirty="0">
                  <a:latin typeface="Nanum Gothic"/>
                  <a:ea typeface="Nanum Gothic"/>
                  <a:cs typeface="Nanum Gothic"/>
                  <a:sym typeface="Nanum Gothic"/>
                </a:rPr>
                <a:t>주문</a:t>
              </a:r>
              <a:endParaRPr sz="1200" b="1" dirty="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17" name="Google Shape;308;p37">
              <a:extLst>
                <a:ext uri="{FF2B5EF4-FFF2-40B4-BE49-F238E27FC236}">
                  <a16:creationId xmlns:a16="http://schemas.microsoft.com/office/drawing/2014/main" id="{FE7C0309-9795-439F-ABAF-38167D25083C}"/>
                </a:ext>
              </a:extLst>
            </p:cNvPr>
            <p:cNvSpPr/>
            <p:nvPr/>
          </p:nvSpPr>
          <p:spPr>
            <a:xfrm>
              <a:off x="4070313" y="1647316"/>
              <a:ext cx="845156" cy="845156"/>
            </a:xfrm>
            <a:prstGeom prst="ellipse">
              <a:avLst/>
            </a:prstGeom>
            <a:solidFill>
              <a:srgbClr val="FFFFF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non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" sz="1200" b="1" dirty="0">
                  <a:latin typeface="Nanum Gothic"/>
                  <a:ea typeface="Nanum Gothic"/>
                  <a:cs typeface="Nanum Gothic"/>
                  <a:sym typeface="Nanum Gothic"/>
                </a:rPr>
                <a:t>1</a:t>
              </a:r>
              <a:r>
                <a:rPr lang="ko-KR" altLang="en-US" sz="1200" b="1" dirty="0">
                  <a:latin typeface="Nanum Gothic"/>
                  <a:ea typeface="Nanum Gothic"/>
                  <a:cs typeface="Nanum Gothic"/>
                  <a:sym typeface="Nanum Gothic"/>
                </a:rPr>
                <a:t>월 </a:t>
              </a:r>
              <a:r>
                <a:rPr lang="en-US" altLang="ko-KR" sz="1200" b="1" dirty="0">
                  <a:latin typeface="Nanum Gothic"/>
                  <a:ea typeface="Nanum Gothic"/>
                  <a:cs typeface="Nanum Gothic"/>
                  <a:sym typeface="Nanum Gothic"/>
                </a:rPr>
                <a:t>31</a:t>
              </a:r>
              <a:r>
                <a:rPr lang="ko-KR" altLang="en-US" sz="1200" b="1" dirty="0">
                  <a:latin typeface="Nanum Gothic"/>
                  <a:ea typeface="Nanum Gothic"/>
                  <a:cs typeface="Nanum Gothic"/>
                  <a:sym typeface="Nanum Gothic"/>
                </a:rPr>
                <a:t>일</a:t>
              </a:r>
              <a:endParaRPr lang="en-US" altLang="ko" sz="1200" b="1" dirty="0">
                <a:latin typeface="Nanum Gothic"/>
                <a:ea typeface="Nanum Gothic"/>
                <a:cs typeface="Nanum Gothic"/>
                <a:sym typeface="Nanum Gothic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b="1" dirty="0">
                  <a:latin typeface="Nanum Gothic"/>
                  <a:ea typeface="Nanum Gothic"/>
                  <a:cs typeface="Nanum Gothic"/>
                  <a:sym typeface="Nanum Gothic"/>
                </a:rPr>
                <a:t>방송</a:t>
              </a:r>
              <a:endParaRPr sz="1200" b="1" dirty="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18" name="Google Shape;309;p37">
              <a:extLst>
                <a:ext uri="{FF2B5EF4-FFF2-40B4-BE49-F238E27FC236}">
                  <a16:creationId xmlns:a16="http://schemas.microsoft.com/office/drawing/2014/main" id="{F0B2076B-4D43-4CDC-A0B0-1B5F0489337C}"/>
                </a:ext>
              </a:extLst>
            </p:cNvPr>
            <p:cNvSpPr/>
            <p:nvPr/>
          </p:nvSpPr>
          <p:spPr>
            <a:xfrm>
              <a:off x="6480190" y="1647316"/>
              <a:ext cx="845156" cy="845156"/>
            </a:xfrm>
            <a:prstGeom prst="ellipse">
              <a:avLst/>
            </a:prstGeom>
            <a:solidFill>
              <a:srgbClr val="FFFFFF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non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200" b="1" dirty="0">
                  <a:latin typeface="Nanum Gothic"/>
                  <a:ea typeface="Nanum Gothic"/>
                  <a:cs typeface="Nanum Gothic"/>
                  <a:sym typeface="Nanum Gothic"/>
                </a:rPr>
                <a:t>2</a:t>
              </a:r>
              <a:r>
                <a:rPr lang="ko-KR" altLang="en-US" sz="1200" b="1" dirty="0">
                  <a:latin typeface="Nanum Gothic"/>
                  <a:ea typeface="Nanum Gothic"/>
                  <a:cs typeface="Nanum Gothic"/>
                  <a:sym typeface="Nanum Gothic"/>
                </a:rPr>
                <a:t>월 </a:t>
              </a:r>
              <a:r>
                <a:rPr lang="en-US" altLang="ko-KR" sz="1200" b="1" dirty="0">
                  <a:latin typeface="Nanum Gothic"/>
                  <a:ea typeface="Nanum Gothic"/>
                  <a:cs typeface="Nanum Gothic"/>
                  <a:sym typeface="Nanum Gothic"/>
                </a:rPr>
                <a:t>1</a:t>
              </a:r>
              <a:r>
                <a:rPr lang="ko-KR" altLang="en-US" sz="1200" b="1" dirty="0">
                  <a:latin typeface="Nanum Gothic"/>
                  <a:ea typeface="Nanum Gothic"/>
                  <a:cs typeface="Nanum Gothic"/>
                  <a:sym typeface="Nanum Gothic"/>
                </a:rPr>
                <a:t>일</a:t>
              </a:r>
              <a:endParaRPr lang="en-US" altLang="ko-KR" sz="1200" b="1" dirty="0">
                <a:latin typeface="Nanum Gothic"/>
                <a:ea typeface="Nanum Gothic"/>
                <a:cs typeface="Nanum Gothic"/>
                <a:sym typeface="Nanum Gothic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b="1" dirty="0">
                  <a:latin typeface="Nanum Gothic"/>
                  <a:ea typeface="Nanum Gothic"/>
                  <a:cs typeface="Nanum Gothic"/>
                  <a:sym typeface="Nanum Gothic"/>
                </a:rPr>
                <a:t>배송완료</a:t>
              </a:r>
              <a:endParaRPr sz="1200" b="1" dirty="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A5CC165F-CF8F-4D8C-B20A-80A065EC8779}"/>
              </a:ext>
            </a:extLst>
          </p:cNvPr>
          <p:cNvGrpSpPr/>
          <p:nvPr/>
        </p:nvGrpSpPr>
        <p:grpSpPr>
          <a:xfrm>
            <a:off x="2683885" y="2806261"/>
            <a:ext cx="3580790" cy="2007230"/>
            <a:chOff x="2638526" y="2571750"/>
            <a:chExt cx="3580790" cy="2007230"/>
          </a:xfrm>
        </p:grpSpPr>
        <p:sp>
          <p:nvSpPr>
            <p:cNvPr id="19" name="Google Shape;408;p43">
              <a:extLst>
                <a:ext uri="{FF2B5EF4-FFF2-40B4-BE49-F238E27FC236}">
                  <a16:creationId xmlns:a16="http://schemas.microsoft.com/office/drawing/2014/main" id="{0D50EECE-ADF6-4E9A-B7E6-1D633D16A020}"/>
                </a:ext>
              </a:extLst>
            </p:cNvPr>
            <p:cNvSpPr/>
            <p:nvPr/>
          </p:nvSpPr>
          <p:spPr>
            <a:xfrm>
              <a:off x="2811766" y="2744107"/>
              <a:ext cx="1782152" cy="424320"/>
            </a:xfrm>
            <a:prstGeom prst="roundRect">
              <a:avLst>
                <a:gd name="adj" fmla="val 16667"/>
              </a:avLst>
            </a:prstGeom>
            <a:solidFill>
              <a:srgbClr val="E3EBF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300" b="1" dirty="0">
                  <a:latin typeface="Nanum Gothic"/>
                  <a:ea typeface="Nanum Gothic"/>
                  <a:cs typeface="Nanum Gothic"/>
                  <a:sym typeface="Nanum Gothic"/>
                </a:rPr>
                <a:t>주문 기준</a:t>
              </a:r>
              <a:endParaRPr sz="1300" b="1" dirty="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3" name="Google Shape;406;p43">
              <a:extLst>
                <a:ext uri="{FF2B5EF4-FFF2-40B4-BE49-F238E27FC236}">
                  <a16:creationId xmlns:a16="http://schemas.microsoft.com/office/drawing/2014/main" id="{83B5BA48-E485-437F-82DE-A8F4F90BFA9A}"/>
                </a:ext>
              </a:extLst>
            </p:cNvPr>
            <p:cNvSpPr txBox="1"/>
            <p:nvPr/>
          </p:nvSpPr>
          <p:spPr>
            <a:xfrm>
              <a:off x="4509161" y="2758028"/>
              <a:ext cx="1424964" cy="3964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52400" lvl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</a:pPr>
              <a:r>
                <a:rPr lang="en-US" altLang="ko-KR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1</a:t>
              </a:r>
              <a:r>
                <a:rPr lang="ko-KR" altLang="en-US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월 </a:t>
              </a:r>
              <a:r>
                <a:rPr lang="en-US" altLang="ko-KR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30</a:t>
              </a:r>
              <a:r>
                <a:rPr lang="ko-KR" altLang="en-US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일 실적</a:t>
              </a:r>
              <a:endParaRPr sz="1300" b="1" dirty="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4" name="Google Shape;408;p43">
              <a:extLst>
                <a:ext uri="{FF2B5EF4-FFF2-40B4-BE49-F238E27FC236}">
                  <a16:creationId xmlns:a16="http://schemas.microsoft.com/office/drawing/2014/main" id="{4F244080-A1AB-464D-9FB4-E54F887B21BD}"/>
                </a:ext>
              </a:extLst>
            </p:cNvPr>
            <p:cNvSpPr/>
            <p:nvPr/>
          </p:nvSpPr>
          <p:spPr>
            <a:xfrm>
              <a:off x="2811766" y="3374558"/>
              <a:ext cx="1782152" cy="424320"/>
            </a:xfrm>
            <a:prstGeom prst="roundRect">
              <a:avLst>
                <a:gd name="adj" fmla="val 16667"/>
              </a:avLst>
            </a:prstGeom>
            <a:solidFill>
              <a:srgbClr val="E3EBF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300" b="1" dirty="0">
                  <a:latin typeface="Nanum Gothic"/>
                  <a:ea typeface="Nanum Gothic"/>
                  <a:cs typeface="Nanum Gothic"/>
                  <a:sym typeface="Nanum Gothic"/>
                </a:rPr>
                <a:t>방송 기준</a:t>
              </a:r>
              <a:endParaRPr sz="1300" b="1" dirty="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5" name="Google Shape;406;p43">
              <a:extLst>
                <a:ext uri="{FF2B5EF4-FFF2-40B4-BE49-F238E27FC236}">
                  <a16:creationId xmlns:a16="http://schemas.microsoft.com/office/drawing/2014/main" id="{12A1DF50-2C73-4A7B-9A1D-F26BBE9E6A4E}"/>
                </a:ext>
              </a:extLst>
            </p:cNvPr>
            <p:cNvSpPr txBox="1"/>
            <p:nvPr/>
          </p:nvSpPr>
          <p:spPr>
            <a:xfrm>
              <a:off x="4509161" y="3388479"/>
              <a:ext cx="1424964" cy="3964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52400" lvl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</a:pPr>
              <a:r>
                <a:rPr lang="en-US" altLang="ko-KR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1</a:t>
              </a:r>
              <a:r>
                <a:rPr lang="ko-KR" altLang="en-US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월 </a:t>
              </a:r>
              <a:r>
                <a:rPr lang="en-US" altLang="ko-KR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31</a:t>
              </a:r>
              <a:r>
                <a:rPr lang="ko-KR" altLang="en-US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일 실적</a:t>
              </a:r>
              <a:endParaRPr sz="1300" b="1" dirty="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6" name="Google Shape;408;p43">
              <a:extLst>
                <a:ext uri="{FF2B5EF4-FFF2-40B4-BE49-F238E27FC236}">
                  <a16:creationId xmlns:a16="http://schemas.microsoft.com/office/drawing/2014/main" id="{27638728-EF70-4D2F-A673-0D274E0F4B4F}"/>
                </a:ext>
              </a:extLst>
            </p:cNvPr>
            <p:cNvSpPr/>
            <p:nvPr/>
          </p:nvSpPr>
          <p:spPr>
            <a:xfrm>
              <a:off x="2811766" y="3991088"/>
              <a:ext cx="1782152" cy="424320"/>
            </a:xfrm>
            <a:prstGeom prst="roundRect">
              <a:avLst>
                <a:gd name="adj" fmla="val 16667"/>
              </a:avLst>
            </a:prstGeom>
            <a:solidFill>
              <a:srgbClr val="E3EBF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300" b="1" dirty="0">
                  <a:latin typeface="Nanum Gothic"/>
                  <a:ea typeface="Nanum Gothic"/>
                  <a:cs typeface="Nanum Gothic"/>
                  <a:sym typeface="Nanum Gothic"/>
                </a:rPr>
                <a:t>취급 기준</a:t>
              </a:r>
              <a:endParaRPr sz="1300" b="1" dirty="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7" name="Google Shape;406;p43">
              <a:extLst>
                <a:ext uri="{FF2B5EF4-FFF2-40B4-BE49-F238E27FC236}">
                  <a16:creationId xmlns:a16="http://schemas.microsoft.com/office/drawing/2014/main" id="{037175BF-4D12-417F-852D-D178296E82C5}"/>
                </a:ext>
              </a:extLst>
            </p:cNvPr>
            <p:cNvSpPr txBox="1"/>
            <p:nvPr/>
          </p:nvSpPr>
          <p:spPr>
            <a:xfrm>
              <a:off x="4509161" y="4005009"/>
              <a:ext cx="1424964" cy="3964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52400" lvl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</a:pPr>
              <a:r>
                <a:rPr lang="en-US" altLang="ko-KR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2</a:t>
              </a:r>
              <a:r>
                <a:rPr lang="ko-KR" altLang="en-US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월 </a:t>
              </a:r>
              <a:r>
                <a:rPr lang="en-US" altLang="ko-KR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1</a:t>
              </a:r>
              <a:r>
                <a:rPr lang="ko-KR" altLang="en-US" sz="1300" b="1" dirty="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일 실적</a:t>
              </a:r>
              <a:endParaRPr sz="1300" b="1" dirty="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8" name="Google Shape;157;p30">
              <a:extLst>
                <a:ext uri="{FF2B5EF4-FFF2-40B4-BE49-F238E27FC236}">
                  <a16:creationId xmlns:a16="http://schemas.microsoft.com/office/drawing/2014/main" id="{C26E0E5B-07C5-4A8A-B120-05136BDE3AC5}"/>
                </a:ext>
              </a:extLst>
            </p:cNvPr>
            <p:cNvSpPr/>
            <p:nvPr/>
          </p:nvSpPr>
          <p:spPr>
            <a:xfrm>
              <a:off x="2638526" y="2571750"/>
              <a:ext cx="3580790" cy="2007230"/>
            </a:xfrm>
            <a:prstGeom prst="rect">
              <a:avLst/>
            </a:prstGeom>
            <a:noFill/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175;p31">
            <a:extLst>
              <a:ext uri="{FF2B5EF4-FFF2-40B4-BE49-F238E27FC236}">
                <a16:creationId xmlns:a16="http://schemas.microsoft.com/office/drawing/2014/main" id="{513985E9-FD5F-43EB-A852-E0CF7D01116F}"/>
              </a:ext>
            </a:extLst>
          </p:cNvPr>
          <p:cNvSpPr txBox="1"/>
          <p:nvPr/>
        </p:nvSpPr>
        <p:spPr>
          <a:xfrm>
            <a:off x="311700" y="880846"/>
            <a:ext cx="7687555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‘1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월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31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일 방송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’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하는 상품을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‘1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월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30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일에 주문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’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하고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‘2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월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1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일에 배송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’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받았다면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</a:t>
            </a:r>
            <a:endParaRPr sz="16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0" name="Google Shape;125;p27">
            <a:extLst>
              <a:ext uri="{FF2B5EF4-FFF2-40B4-BE49-F238E27FC236}">
                <a16:creationId xmlns:a16="http://schemas.microsoft.com/office/drawing/2014/main" id="{2946E655-2362-434A-92F5-1B1447079C8C}"/>
              </a:ext>
            </a:extLst>
          </p:cNvPr>
          <p:cNvSpPr txBox="1"/>
          <p:nvPr/>
        </p:nvSpPr>
        <p:spPr>
          <a:xfrm>
            <a:off x="2602692" y="4808634"/>
            <a:ext cx="5603855" cy="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Tip. 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대외적으로 공유하는 자료에는 실적 기준을 기입해주면 좋아요</a:t>
            </a:r>
            <a:r>
              <a:rPr lang="en-US" altLang="ko-KR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(Ex. ‘BI 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주문상세 리포트 기준</a:t>
            </a:r>
            <a:r>
              <a:rPr lang="en-US" altLang="ko-KR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’, ‘BI 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주문실적 기준</a:t>
            </a:r>
            <a:r>
              <a:rPr lang="en-US" altLang="ko-KR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무형</a:t>
            </a:r>
            <a:r>
              <a:rPr lang="en-US" altLang="ko-KR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/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정액 제외</a:t>
            </a:r>
            <a:r>
              <a:rPr lang="en-US" altLang="ko-KR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＇)</a:t>
            </a:r>
            <a:endParaRPr sz="6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3482569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1884641" y="1982850"/>
            <a:ext cx="5374718" cy="13117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200" b="1" dirty="0">
                <a:latin typeface="Nanum Gothic"/>
                <a:ea typeface="Nanum Gothic"/>
                <a:cs typeface="Nanum Gothic"/>
                <a:sym typeface="Nanum Gothic"/>
              </a:rPr>
              <a:t>리포트 개인화</a:t>
            </a:r>
          </a:p>
        </p:txBody>
      </p:sp>
    </p:spTree>
    <p:extLst>
      <p:ext uri="{BB962C8B-B14F-4D97-AF65-F5344CB8AC3E}">
        <p14:creationId xmlns:p14="http://schemas.microsoft.com/office/powerpoint/2010/main" val="3715657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16E88CE-83E8-4F85-87A2-DC9BA9B46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743" y="1515618"/>
            <a:ext cx="7908513" cy="3468271"/>
          </a:xfrm>
          <a:prstGeom prst="rect">
            <a:avLst/>
          </a:prstGeom>
        </p:spPr>
      </p:pic>
      <p:pic>
        <p:nvPicPr>
          <p:cNvPr id="185" name="Google Shape;18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리포트 변형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BD412E0-53A2-42AE-8696-E93D1702DE4D}"/>
              </a:ext>
            </a:extLst>
          </p:cNvPr>
          <p:cNvSpPr/>
          <p:nvPr/>
        </p:nvSpPr>
        <p:spPr>
          <a:xfrm>
            <a:off x="617742" y="1947464"/>
            <a:ext cx="931851" cy="282832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35F299-35C2-4A92-BFCA-CF3862DBBF9F}"/>
              </a:ext>
            </a:extLst>
          </p:cNvPr>
          <p:cNvSpPr/>
          <p:nvPr/>
        </p:nvSpPr>
        <p:spPr>
          <a:xfrm>
            <a:off x="1598455" y="2296471"/>
            <a:ext cx="6927801" cy="268741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Google Shape;175;p31">
            <a:extLst>
              <a:ext uri="{FF2B5EF4-FFF2-40B4-BE49-F238E27FC236}">
                <a16:creationId xmlns:a16="http://schemas.microsoft.com/office/drawing/2014/main" id="{0DF2DA74-E555-4590-BF6E-937D1B9A7E85}"/>
              </a:ext>
            </a:extLst>
          </p:cNvPr>
          <p:cNvSpPr txBox="1"/>
          <p:nvPr/>
        </p:nvSpPr>
        <p:spPr>
          <a:xfrm>
            <a:off x="311700" y="880846"/>
            <a:ext cx="8652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원하는 항목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15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애트리뷰트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매트릭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을</a:t>
            </a:r>
            <a:r>
              <a:rPr lang="ko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추가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/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삭제하여 원하는 값을 볼 수 있음 </a:t>
            </a:r>
            <a:endParaRPr sz="16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79229F5-632C-4308-8A3B-25122458E437}"/>
              </a:ext>
            </a:extLst>
          </p:cNvPr>
          <p:cNvGrpSpPr/>
          <p:nvPr/>
        </p:nvGrpSpPr>
        <p:grpSpPr>
          <a:xfrm>
            <a:off x="1083667" y="3054309"/>
            <a:ext cx="985733" cy="698207"/>
            <a:chOff x="1083667" y="3054309"/>
            <a:chExt cx="985733" cy="698207"/>
          </a:xfrm>
        </p:grpSpPr>
        <p:sp>
          <p:nvSpPr>
            <p:cNvPr id="3" name="화살표: 오른쪽 2">
              <a:extLst>
                <a:ext uri="{FF2B5EF4-FFF2-40B4-BE49-F238E27FC236}">
                  <a16:creationId xmlns:a16="http://schemas.microsoft.com/office/drawing/2014/main" id="{A0DD962C-E6C2-469D-8CBB-4506341EAF0E}"/>
                </a:ext>
              </a:extLst>
            </p:cNvPr>
            <p:cNvSpPr/>
            <p:nvPr/>
          </p:nvSpPr>
          <p:spPr>
            <a:xfrm>
              <a:off x="1301583" y="3054309"/>
              <a:ext cx="767817" cy="390888"/>
            </a:xfrm>
            <a:prstGeom prst="rightArrow">
              <a:avLst/>
            </a:prstGeom>
            <a:solidFill>
              <a:schemeClr val="accent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화살표: 오른쪽 12">
              <a:extLst>
                <a:ext uri="{FF2B5EF4-FFF2-40B4-BE49-F238E27FC236}">
                  <a16:creationId xmlns:a16="http://schemas.microsoft.com/office/drawing/2014/main" id="{51E74B82-F0F3-48D0-87BE-723EA821E9BD}"/>
                </a:ext>
              </a:extLst>
            </p:cNvPr>
            <p:cNvSpPr/>
            <p:nvPr/>
          </p:nvSpPr>
          <p:spPr>
            <a:xfrm rot="10800000">
              <a:off x="1083667" y="3361628"/>
              <a:ext cx="767817" cy="390888"/>
            </a:xfrm>
            <a:prstGeom prst="rightArrow">
              <a:avLst/>
            </a:prstGeom>
            <a:solidFill>
              <a:schemeClr val="accent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1799DEE-ED82-4084-B260-D67A77ABEEE7}"/>
              </a:ext>
            </a:extLst>
          </p:cNvPr>
          <p:cNvSpPr txBox="1"/>
          <p:nvPr/>
        </p:nvSpPr>
        <p:spPr>
          <a:xfrm>
            <a:off x="563726" y="5024608"/>
            <a:ext cx="4008273" cy="92333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r>
              <a:rPr lang="en-US" altLang="ko-KR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Tip. 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컨트롤 키를 누르고 여러 항목을 동시에 선택해서 추가</a:t>
            </a:r>
            <a:r>
              <a:rPr lang="en-US" altLang="ko-KR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/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삭제할 수도 있어요</a:t>
            </a:r>
            <a:endParaRPr lang="ko-KR" altLang="en-US" sz="6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53613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16E88CE-83E8-4F85-87A2-DC9BA9B46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743" y="1515618"/>
            <a:ext cx="7908513" cy="3468271"/>
          </a:xfrm>
          <a:prstGeom prst="rect">
            <a:avLst/>
          </a:prstGeom>
        </p:spPr>
      </p:pic>
      <p:pic>
        <p:nvPicPr>
          <p:cNvPr id="185" name="Google Shape;18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리포트 변형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고급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2200" b="1" dirty="0">
              <a:solidFill>
                <a:srgbClr val="C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BD412E0-53A2-42AE-8696-E93D1702DE4D}"/>
              </a:ext>
            </a:extLst>
          </p:cNvPr>
          <p:cNvSpPr/>
          <p:nvPr/>
        </p:nvSpPr>
        <p:spPr>
          <a:xfrm>
            <a:off x="617742" y="1947464"/>
            <a:ext cx="931851" cy="282832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35F299-35C2-4A92-BFCA-CF3862DBBF9F}"/>
              </a:ext>
            </a:extLst>
          </p:cNvPr>
          <p:cNvSpPr/>
          <p:nvPr/>
        </p:nvSpPr>
        <p:spPr>
          <a:xfrm>
            <a:off x="1598455" y="2296471"/>
            <a:ext cx="6927801" cy="268741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Google Shape;175;p31">
            <a:extLst>
              <a:ext uri="{FF2B5EF4-FFF2-40B4-BE49-F238E27FC236}">
                <a16:creationId xmlns:a16="http://schemas.microsoft.com/office/drawing/2014/main" id="{0DF2DA74-E555-4590-BF6E-937D1B9A7E85}"/>
              </a:ext>
            </a:extLst>
          </p:cNvPr>
          <p:cNvSpPr txBox="1"/>
          <p:nvPr/>
        </p:nvSpPr>
        <p:spPr>
          <a:xfrm>
            <a:off x="311700" y="880846"/>
            <a:ext cx="8652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‘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모든 개체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＇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를 활용한 항목 추가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/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삭제가 가능하나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간의 관계를 이해하고 검증 후 사용해야 함</a:t>
            </a:r>
            <a:endParaRPr sz="16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79229F5-632C-4308-8A3B-25122458E437}"/>
              </a:ext>
            </a:extLst>
          </p:cNvPr>
          <p:cNvGrpSpPr/>
          <p:nvPr/>
        </p:nvGrpSpPr>
        <p:grpSpPr>
          <a:xfrm>
            <a:off x="1083667" y="3054309"/>
            <a:ext cx="985733" cy="698207"/>
            <a:chOff x="1083667" y="3054309"/>
            <a:chExt cx="985733" cy="698207"/>
          </a:xfrm>
        </p:grpSpPr>
        <p:sp>
          <p:nvSpPr>
            <p:cNvPr id="3" name="화살표: 오른쪽 2">
              <a:extLst>
                <a:ext uri="{FF2B5EF4-FFF2-40B4-BE49-F238E27FC236}">
                  <a16:creationId xmlns:a16="http://schemas.microsoft.com/office/drawing/2014/main" id="{A0DD962C-E6C2-469D-8CBB-4506341EAF0E}"/>
                </a:ext>
              </a:extLst>
            </p:cNvPr>
            <p:cNvSpPr/>
            <p:nvPr/>
          </p:nvSpPr>
          <p:spPr>
            <a:xfrm>
              <a:off x="1301583" y="3054309"/>
              <a:ext cx="767817" cy="390888"/>
            </a:xfrm>
            <a:prstGeom prst="rightArrow">
              <a:avLst/>
            </a:prstGeom>
            <a:solidFill>
              <a:schemeClr val="accent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화살표: 오른쪽 12">
              <a:extLst>
                <a:ext uri="{FF2B5EF4-FFF2-40B4-BE49-F238E27FC236}">
                  <a16:creationId xmlns:a16="http://schemas.microsoft.com/office/drawing/2014/main" id="{51E74B82-F0F3-48D0-87BE-723EA821E9BD}"/>
                </a:ext>
              </a:extLst>
            </p:cNvPr>
            <p:cNvSpPr/>
            <p:nvPr/>
          </p:nvSpPr>
          <p:spPr>
            <a:xfrm rot="10800000">
              <a:off x="1083667" y="3361628"/>
              <a:ext cx="767817" cy="390888"/>
            </a:xfrm>
            <a:prstGeom prst="rightArrow">
              <a:avLst/>
            </a:prstGeom>
            <a:solidFill>
              <a:schemeClr val="accent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1799DEE-ED82-4084-B260-D67A77ABEEE7}"/>
              </a:ext>
            </a:extLst>
          </p:cNvPr>
          <p:cNvSpPr txBox="1"/>
          <p:nvPr/>
        </p:nvSpPr>
        <p:spPr>
          <a:xfrm>
            <a:off x="563726" y="5024608"/>
            <a:ext cx="4008273" cy="92333"/>
          </a:xfrm>
          <a:prstGeom prst="rect">
            <a:avLst/>
          </a:prstGeom>
          <a:noFill/>
        </p:spPr>
        <p:txBody>
          <a:bodyPr wrap="square" tIns="0" bIns="0" rtlCol="0">
            <a:spAutoFit/>
          </a:bodyPr>
          <a:lstStyle/>
          <a:p>
            <a:r>
              <a:rPr lang="en-US" altLang="ko-KR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Tip. 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컨트롤 키를 누르고 여러 항목을 동시에 선택해서 추가</a:t>
            </a:r>
            <a:r>
              <a:rPr lang="en-US" altLang="ko-KR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/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삭제할 수도 있어요</a:t>
            </a:r>
            <a:endParaRPr lang="ko-KR" altLang="en-US" sz="6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83055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9DCEFB3-597F-4D0B-8E9F-8F7B00977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02" y="1894768"/>
            <a:ext cx="2470974" cy="288102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85" name="Google Shape;18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‘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내보고서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’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로 저장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" name="Google Shape;175;p31">
            <a:extLst>
              <a:ext uri="{FF2B5EF4-FFF2-40B4-BE49-F238E27FC236}">
                <a16:creationId xmlns:a16="http://schemas.microsoft.com/office/drawing/2014/main" id="{0DF2DA74-E555-4590-BF6E-937D1B9A7E85}"/>
              </a:ext>
            </a:extLst>
          </p:cNvPr>
          <p:cNvSpPr txBox="1"/>
          <p:nvPr/>
        </p:nvSpPr>
        <p:spPr>
          <a:xfrm>
            <a:off x="311700" y="880846"/>
            <a:ext cx="8652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일간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주간 단위로 자주 확인하는 데이터는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‘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내보고서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’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에 저장하여 편집 시간 단축 </a:t>
            </a:r>
            <a:endParaRPr sz="16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EB98F79-A4AE-427C-871C-343160C295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6513" y="1887264"/>
            <a:ext cx="2470974" cy="3092330"/>
          </a:xfrm>
          <a:prstGeom prst="rect">
            <a:avLst/>
          </a:prstGeom>
        </p:spPr>
      </p:pic>
      <p:sp>
        <p:nvSpPr>
          <p:cNvPr id="17" name="Google Shape;165;p31">
            <a:extLst>
              <a:ext uri="{FF2B5EF4-FFF2-40B4-BE49-F238E27FC236}">
                <a16:creationId xmlns:a16="http://schemas.microsoft.com/office/drawing/2014/main" id="{E9E83365-1260-47D2-A526-5F162669BC12}"/>
              </a:ext>
            </a:extLst>
          </p:cNvPr>
          <p:cNvSpPr/>
          <p:nvPr/>
        </p:nvSpPr>
        <p:spPr>
          <a:xfrm>
            <a:off x="311699" y="1384932"/>
            <a:ext cx="2655340" cy="404446"/>
          </a:xfrm>
          <a:prstGeom prst="homePlate">
            <a:avLst/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리포트 홈 </a:t>
            </a:r>
            <a:r>
              <a:rPr lang="en-US" altLang="ko-KR" sz="1200" b="1" dirty="0">
                <a:latin typeface="Nanum Gothic"/>
                <a:ea typeface="Nanum Gothic"/>
                <a:cs typeface="Nanum Gothic"/>
                <a:sym typeface="Nanum Gothic"/>
              </a:rPr>
              <a:t>&gt; </a:t>
            </a: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다른 이름으로 저장</a:t>
            </a:r>
            <a:endParaRPr sz="10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" name="Google Shape;165;p31">
            <a:extLst>
              <a:ext uri="{FF2B5EF4-FFF2-40B4-BE49-F238E27FC236}">
                <a16:creationId xmlns:a16="http://schemas.microsoft.com/office/drawing/2014/main" id="{0BBA2A8A-4739-43DF-8B7F-5A4674F7DC3B}"/>
              </a:ext>
            </a:extLst>
          </p:cNvPr>
          <p:cNvSpPr/>
          <p:nvPr/>
        </p:nvSpPr>
        <p:spPr>
          <a:xfrm>
            <a:off x="3274886" y="1384932"/>
            <a:ext cx="2655340" cy="404446"/>
          </a:xfrm>
          <a:prstGeom prst="homePlate">
            <a:avLst/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저장 위치와 이름 설정 후 </a:t>
            </a:r>
            <a:r>
              <a:rPr lang="en-US" altLang="ko-KR" sz="1200" b="1" dirty="0">
                <a:latin typeface="Nanum Gothic"/>
                <a:ea typeface="Nanum Gothic"/>
                <a:cs typeface="Nanum Gothic"/>
                <a:sym typeface="Nanum Gothic"/>
              </a:rPr>
              <a:t>‘</a:t>
            </a: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확인</a:t>
            </a:r>
            <a:r>
              <a:rPr lang="en-US" altLang="ko-KR" sz="1200" b="1" dirty="0">
                <a:latin typeface="Nanum Gothic"/>
                <a:ea typeface="Nanum Gothic"/>
                <a:cs typeface="Nanum Gothic"/>
                <a:sym typeface="Nanum Gothic"/>
              </a:rPr>
              <a:t>＇</a:t>
            </a:r>
            <a:endParaRPr sz="10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" name="Google Shape;165;p31">
            <a:extLst>
              <a:ext uri="{FF2B5EF4-FFF2-40B4-BE49-F238E27FC236}">
                <a16:creationId xmlns:a16="http://schemas.microsoft.com/office/drawing/2014/main" id="{FFD86E28-6D72-4176-8DAC-4AAE4DE67C70}"/>
              </a:ext>
            </a:extLst>
          </p:cNvPr>
          <p:cNvSpPr/>
          <p:nvPr/>
        </p:nvSpPr>
        <p:spPr>
          <a:xfrm>
            <a:off x="6238073" y="1384932"/>
            <a:ext cx="2655340" cy="404446"/>
          </a:xfrm>
          <a:prstGeom prst="homePlate">
            <a:avLst/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1" dirty="0">
                <a:latin typeface="Nanum Gothic"/>
                <a:ea typeface="Nanum Gothic"/>
                <a:cs typeface="Nanum Gothic"/>
                <a:sym typeface="Nanum Gothic"/>
              </a:rPr>
              <a:t>‘</a:t>
            </a: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내보고서</a:t>
            </a:r>
            <a:r>
              <a:rPr lang="en-US" altLang="ko-KR" sz="1200" b="1" dirty="0">
                <a:latin typeface="Nanum Gothic"/>
                <a:ea typeface="Nanum Gothic"/>
                <a:cs typeface="Nanum Gothic"/>
                <a:sym typeface="Nanum Gothic"/>
              </a:rPr>
              <a:t>’</a:t>
            </a: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 에서 확인</a:t>
            </a:r>
            <a:r>
              <a:rPr lang="en-US" altLang="ko-KR" sz="1200" b="1" dirty="0">
                <a:latin typeface="Nanum Gothic"/>
                <a:ea typeface="Nanum Gothic"/>
                <a:cs typeface="Nanum Gothic"/>
                <a:sym typeface="Nanum Gothic"/>
              </a:rPr>
              <a:t>/</a:t>
            </a: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실행</a:t>
            </a:r>
            <a:endParaRPr sz="10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7CC96E27-AFEE-4432-93A9-5454FC3FD611}"/>
              </a:ext>
            </a:extLst>
          </p:cNvPr>
          <p:cNvSpPr/>
          <p:nvPr/>
        </p:nvSpPr>
        <p:spPr>
          <a:xfrm>
            <a:off x="335047" y="2088963"/>
            <a:ext cx="486207" cy="177710"/>
          </a:xfrm>
          <a:prstGeom prst="roundRect">
            <a:avLst>
              <a:gd name="adj" fmla="val 325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6ADAE7B1-CE54-44F8-A41D-6D7F16D9CBA2}"/>
              </a:ext>
            </a:extLst>
          </p:cNvPr>
          <p:cNvSpPr/>
          <p:nvPr/>
        </p:nvSpPr>
        <p:spPr>
          <a:xfrm>
            <a:off x="335047" y="2346386"/>
            <a:ext cx="1119782" cy="178644"/>
          </a:xfrm>
          <a:prstGeom prst="roundRect">
            <a:avLst>
              <a:gd name="adj" fmla="val 325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E0172B2F-029D-43E8-8445-60BC8A07666E}"/>
              </a:ext>
            </a:extLst>
          </p:cNvPr>
          <p:cNvSpPr/>
          <p:nvPr/>
        </p:nvSpPr>
        <p:spPr>
          <a:xfrm>
            <a:off x="5158842" y="3426449"/>
            <a:ext cx="439240" cy="160543"/>
          </a:xfrm>
          <a:prstGeom prst="roundRect">
            <a:avLst>
              <a:gd name="adj" fmla="val 325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AA097E8E-E487-4F6B-8923-ECDE1E924FF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974"/>
          <a:stretch/>
        </p:blipFill>
        <p:spPr>
          <a:xfrm>
            <a:off x="6238073" y="1831913"/>
            <a:ext cx="2570880" cy="30444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A40FB561-6A28-4BD8-8DD0-2B8D9C455582}"/>
              </a:ext>
            </a:extLst>
          </p:cNvPr>
          <p:cNvSpPr/>
          <p:nvPr/>
        </p:nvSpPr>
        <p:spPr>
          <a:xfrm>
            <a:off x="7541568" y="2107200"/>
            <a:ext cx="439240" cy="160543"/>
          </a:xfrm>
          <a:prstGeom prst="roundRect">
            <a:avLst>
              <a:gd name="adj" fmla="val 325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852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연습 문제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175;p31">
            <a:extLst>
              <a:ext uri="{FF2B5EF4-FFF2-40B4-BE49-F238E27FC236}">
                <a16:creationId xmlns:a16="http://schemas.microsoft.com/office/drawing/2014/main" id="{4DF3B7CB-95D7-4326-81A4-A2998EF350B0}"/>
              </a:ext>
            </a:extLst>
          </p:cNvPr>
          <p:cNvSpPr txBox="1"/>
          <p:nvPr/>
        </p:nvSpPr>
        <p:spPr>
          <a:xfrm>
            <a:off x="311700" y="880846"/>
            <a:ext cx="8832300" cy="591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1) ’23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년 홈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BU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전체의 </a:t>
            </a:r>
            <a:r>
              <a:rPr lang="ko-KR" altLang="en-US" sz="15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주문요일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주문시간대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상품군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별 총주문금액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총주문수량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예상취급액을 조회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" name="Google Shape;175;p31">
            <a:extLst>
              <a:ext uri="{FF2B5EF4-FFF2-40B4-BE49-F238E27FC236}">
                <a16:creationId xmlns:a16="http://schemas.microsoft.com/office/drawing/2014/main" id="{D91668B1-775D-4F00-A954-E7BE7A79E288}"/>
              </a:ext>
            </a:extLst>
          </p:cNvPr>
          <p:cNvSpPr txBox="1"/>
          <p:nvPr/>
        </p:nvSpPr>
        <p:spPr>
          <a:xfrm>
            <a:off x="311700" y="1641566"/>
            <a:ext cx="8832300" cy="398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2) ‘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방송실적구분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’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을 추가한 후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아래와 같은 형태로 만들어서 내보고서에 저장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B574EA9-398F-44B8-A8DB-7B9F6E9ECF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8515"/>
          <a:stretch/>
        </p:blipFill>
        <p:spPr>
          <a:xfrm>
            <a:off x="803082" y="2128596"/>
            <a:ext cx="7537836" cy="281335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58943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699" y="82831"/>
            <a:ext cx="663355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연습 문제</a:t>
            </a:r>
            <a:r>
              <a:rPr lang="en-US" altLang="ko-KR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_</a:t>
            </a:r>
            <a:r>
              <a:rPr lang="ko-KR" altLang="en-US" sz="1600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매트릭</a:t>
            </a:r>
            <a:r>
              <a:rPr lang="ko-KR" altLang="en-US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삽입</a:t>
            </a:r>
            <a:r>
              <a:rPr lang="en-US" altLang="ko-KR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정렬</a:t>
            </a:r>
            <a:r>
              <a:rPr lang="en-US" altLang="ko-KR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이름변경</a:t>
            </a:r>
            <a:r>
              <a:rPr lang="en-US" altLang="ko-KR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서식편집</a:t>
            </a:r>
            <a:r>
              <a:rPr lang="en-US" altLang="ko-KR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내보내기</a:t>
            </a:r>
            <a:r>
              <a:rPr lang="en-US" altLang="ko-KR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6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필터</a:t>
            </a:r>
            <a:endParaRPr sz="22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175;p31">
            <a:extLst>
              <a:ext uri="{FF2B5EF4-FFF2-40B4-BE49-F238E27FC236}">
                <a16:creationId xmlns:a16="http://schemas.microsoft.com/office/drawing/2014/main" id="{4DF3B7CB-95D7-4326-81A4-A2998EF350B0}"/>
              </a:ext>
            </a:extLst>
          </p:cNvPr>
          <p:cNvSpPr txBox="1"/>
          <p:nvPr/>
        </p:nvSpPr>
        <p:spPr>
          <a:xfrm>
            <a:off x="311700" y="880846"/>
            <a:ext cx="8832300" cy="591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예상취급액의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‘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전년비 </a:t>
            </a:r>
            <a:r>
              <a:rPr lang="ko-KR" altLang="en-US" sz="15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증감율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’, ‘</a:t>
            </a:r>
            <a:r>
              <a:rPr lang="ko-KR" altLang="en-US" sz="15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상품군별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비중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‘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을 추가하여 아래와 같은 형태로 만들고 저장</a:t>
            </a:r>
            <a:endParaRPr lang="en-US" altLang="ko-KR" sz="15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(‘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매트릭 삽입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’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사용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AC1458-B964-4C29-BF0F-8D022C610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757" y="1686272"/>
            <a:ext cx="7566486" cy="316630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01135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5101" y="1783184"/>
            <a:ext cx="2997676" cy="2655346"/>
          </a:xfrm>
          <a:prstGeom prst="rect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8" name="Google Shape;10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6"/>
          <p:cNvSpPr txBox="1"/>
          <p:nvPr/>
        </p:nvSpPr>
        <p:spPr>
          <a:xfrm>
            <a:off x="311700" y="82831"/>
            <a:ext cx="409277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 panose="020B0600000101010101" charset="-127"/>
                <a:ea typeface="Nanum Gothic" panose="020B0600000101010101" charset="-127"/>
                <a:cs typeface="Nanum Gothic"/>
                <a:sym typeface="Nanum Gothic"/>
              </a:rPr>
              <a:t>BI</a:t>
            </a:r>
            <a:r>
              <a:rPr lang="en-US" altLang="ko" sz="1600" dirty="0">
                <a:latin typeface="Nanum Gothic" panose="020B0600000101010101" charset="-127"/>
                <a:ea typeface="Nanum Gothic" panose="020B0600000101010101" charset="-127"/>
                <a:cs typeface="Nanum Gothic"/>
                <a:sym typeface="Nanum Gothic"/>
              </a:rPr>
              <a:t>(Business Intelligence)</a:t>
            </a:r>
            <a:r>
              <a:rPr lang="en-US" altLang="ko" sz="1800" dirty="0">
                <a:latin typeface="Nanum Gothic" panose="020B0600000101010101" charset="-127"/>
                <a:ea typeface="Nanum Gothic" panose="020B0600000101010101" charset="-127"/>
                <a:cs typeface="Nanum Gothic"/>
                <a:sym typeface="Nanum Gothic"/>
              </a:rPr>
              <a:t> </a:t>
            </a:r>
            <a:r>
              <a:rPr lang="en-US" altLang="ko-KR" sz="2200" b="1" dirty="0">
                <a:latin typeface="Nanum Gothic" panose="020B0600000101010101" charset="-127"/>
                <a:ea typeface="Nanum Gothic" panose="020B0600000101010101" charset="-127"/>
                <a:cs typeface="Nanum Gothic"/>
                <a:sym typeface="Nanum Gothic"/>
              </a:rPr>
              <a:t>Portal</a:t>
            </a:r>
            <a:endParaRPr sz="2200" b="1" dirty="0">
              <a:latin typeface="Nanum Gothic" panose="020B0600000101010101" charset="-127"/>
              <a:ea typeface="Nanum Gothic" panose="020B0600000101010101" charset="-127"/>
              <a:cs typeface="Nanum Gothic"/>
              <a:sym typeface="Nanum Gothic"/>
            </a:endParaRPr>
          </a:p>
        </p:txBody>
      </p:sp>
      <p:sp>
        <p:nvSpPr>
          <p:cNvPr id="110" name="Google Shape;110;p26"/>
          <p:cNvSpPr/>
          <p:nvPr/>
        </p:nvSpPr>
        <p:spPr>
          <a:xfrm>
            <a:off x="1530037" y="1675365"/>
            <a:ext cx="815294" cy="815644"/>
          </a:xfrm>
          <a:prstGeom prst="ellipse">
            <a:avLst/>
          </a:prstGeom>
          <a:solidFill>
            <a:srgbClr val="FAEAEA">
              <a:alpha val="70440"/>
            </a:srgbClr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b="1" dirty="0">
                <a:latin typeface="Nanum Gothic" panose="020B0600000101010101" charset="-127"/>
                <a:ea typeface="Nanum Gothic" panose="020B0600000101010101" charset="-127"/>
              </a:rPr>
              <a:t>고객</a:t>
            </a:r>
            <a:endParaRPr sz="1300" b="1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13" name="Google Shape;110;p26">
            <a:extLst>
              <a:ext uri="{FF2B5EF4-FFF2-40B4-BE49-F238E27FC236}">
                <a16:creationId xmlns:a16="http://schemas.microsoft.com/office/drawing/2014/main" id="{7DF34144-F6F0-4489-8B3C-314C2E5ECFAC}"/>
              </a:ext>
            </a:extLst>
          </p:cNvPr>
          <p:cNvSpPr/>
          <p:nvPr/>
        </p:nvSpPr>
        <p:spPr>
          <a:xfrm>
            <a:off x="856045" y="2285094"/>
            <a:ext cx="815294" cy="815644"/>
          </a:xfrm>
          <a:prstGeom prst="ellipse">
            <a:avLst/>
          </a:prstGeom>
          <a:solidFill>
            <a:srgbClr val="FAEAEA">
              <a:alpha val="70440"/>
            </a:srgbClr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b="1" dirty="0">
                <a:latin typeface="Nanum Gothic" panose="020B0600000101010101" charset="-127"/>
                <a:ea typeface="Nanum Gothic" panose="020B0600000101010101" charset="-127"/>
              </a:rPr>
              <a:t>주문</a:t>
            </a:r>
            <a:endParaRPr sz="1300" b="1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14" name="Google Shape;110;p26">
            <a:extLst>
              <a:ext uri="{FF2B5EF4-FFF2-40B4-BE49-F238E27FC236}">
                <a16:creationId xmlns:a16="http://schemas.microsoft.com/office/drawing/2014/main" id="{942C8838-D28D-47DC-8FFA-A61E1671A728}"/>
              </a:ext>
            </a:extLst>
          </p:cNvPr>
          <p:cNvSpPr/>
          <p:nvPr/>
        </p:nvSpPr>
        <p:spPr>
          <a:xfrm>
            <a:off x="866281" y="3195098"/>
            <a:ext cx="815294" cy="815644"/>
          </a:xfrm>
          <a:prstGeom prst="ellipse">
            <a:avLst/>
          </a:prstGeom>
          <a:solidFill>
            <a:srgbClr val="FAEAEA">
              <a:alpha val="70440"/>
            </a:srgbClr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b="1" dirty="0">
                <a:latin typeface="Nanum Gothic" panose="020B0600000101010101" charset="-127"/>
                <a:ea typeface="Nanum Gothic" panose="020B0600000101010101" charset="-127"/>
              </a:rPr>
              <a:t>상품</a:t>
            </a:r>
            <a:endParaRPr sz="1300" b="1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15" name="Google Shape;110;p26">
            <a:extLst>
              <a:ext uri="{FF2B5EF4-FFF2-40B4-BE49-F238E27FC236}">
                <a16:creationId xmlns:a16="http://schemas.microsoft.com/office/drawing/2014/main" id="{F7D8CCDE-BA44-4EE1-93B6-BD44D38CE6D2}"/>
              </a:ext>
            </a:extLst>
          </p:cNvPr>
          <p:cNvSpPr/>
          <p:nvPr/>
        </p:nvSpPr>
        <p:spPr>
          <a:xfrm>
            <a:off x="1530037" y="3816648"/>
            <a:ext cx="815294" cy="815644"/>
          </a:xfrm>
          <a:prstGeom prst="ellipse">
            <a:avLst/>
          </a:prstGeom>
          <a:solidFill>
            <a:srgbClr val="FAEAEA">
              <a:alpha val="70440"/>
            </a:srgbClr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300" b="1" dirty="0">
                <a:latin typeface="Nanum Gothic" panose="020B0600000101010101" charset="-127"/>
                <a:ea typeface="Nanum Gothic" panose="020B0600000101010101" charset="-127"/>
              </a:rPr>
              <a:t>…</a:t>
            </a:r>
            <a:endParaRPr sz="1300" b="1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16" name="Google Shape;116;p26">
            <a:extLst>
              <a:ext uri="{FF2B5EF4-FFF2-40B4-BE49-F238E27FC236}">
                <a16:creationId xmlns:a16="http://schemas.microsoft.com/office/drawing/2014/main" id="{5ADFBFC1-E408-4710-9363-BBE62DE9482A}"/>
              </a:ext>
            </a:extLst>
          </p:cNvPr>
          <p:cNvSpPr txBox="1"/>
          <p:nvPr/>
        </p:nvSpPr>
        <p:spPr>
          <a:xfrm>
            <a:off x="311700" y="880846"/>
            <a:ext cx="8652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Nanum Gothic" panose="020B0600000101010101" charset="-127"/>
                <a:ea typeface="Nanum Gothic" panose="020B0600000101010101" charset="-127"/>
                <a:cs typeface="Nanum Gothic"/>
                <a:sym typeface="Nanum Gothic"/>
              </a:rPr>
              <a:t>통합</a:t>
            </a:r>
            <a:r>
              <a:rPr lang="en-US" altLang="ko-KR" sz="1600" b="1" dirty="0">
                <a:solidFill>
                  <a:schemeClr val="accent1">
                    <a:lumMod val="75000"/>
                  </a:schemeClr>
                </a:solidFill>
                <a:latin typeface="Nanum Gothic" panose="020B0600000101010101" charset="-127"/>
                <a:ea typeface="Nanum Gothic" panose="020B0600000101010101" charset="-127"/>
                <a:cs typeface="Nanum Gothic"/>
                <a:sym typeface="Nanum Gothic"/>
              </a:rPr>
              <a:t>/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Nanum Gothic" panose="020B0600000101010101" charset="-127"/>
                <a:ea typeface="Nanum Gothic" panose="020B0600000101010101" charset="-127"/>
                <a:cs typeface="Nanum Gothic"/>
                <a:sym typeface="Nanum Gothic"/>
              </a:rPr>
              <a:t>표준화된 </a:t>
            </a:r>
            <a:r>
              <a:rPr lang="en-US" altLang="ko" sz="1600" b="1" dirty="0">
                <a:solidFill>
                  <a:schemeClr val="accent1">
                    <a:lumMod val="75000"/>
                  </a:schemeClr>
                </a:solidFill>
                <a:latin typeface="Nanum Gothic" panose="020B0600000101010101" charset="-127"/>
                <a:ea typeface="Nanum Gothic" panose="020B0600000101010101" charset="-127"/>
                <a:cs typeface="Nanum Gothic"/>
                <a:sym typeface="Nanum Gothic"/>
              </a:rPr>
              <a:t>GSSHOP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  <a:latin typeface="Nanum Gothic" panose="020B0600000101010101" charset="-127"/>
                <a:ea typeface="Nanum Gothic" panose="020B0600000101010101" charset="-127"/>
                <a:cs typeface="Nanum Gothic"/>
                <a:sym typeface="Nanum Gothic"/>
              </a:rPr>
              <a:t>의 각 종 데이터</a:t>
            </a:r>
            <a:r>
              <a:rPr lang="ko-KR" altLang="en-US" sz="1600" b="1" dirty="0">
                <a:solidFill>
                  <a:srgbClr val="434343"/>
                </a:solidFill>
                <a:latin typeface="Nanum Gothic" panose="020B0600000101010101" charset="-127"/>
                <a:ea typeface="Nanum Gothic" panose="020B0600000101010101" charset="-127"/>
                <a:cs typeface="Nanum Gothic"/>
                <a:sym typeface="Nanum Gothic"/>
              </a:rPr>
              <a:t>를 확인 및 분석할 수 있는 창구  </a:t>
            </a:r>
            <a:endParaRPr sz="1700" b="1" dirty="0">
              <a:solidFill>
                <a:srgbClr val="434343"/>
              </a:solidFill>
              <a:latin typeface="Nanum Gothic" panose="020B0600000101010101" charset="-127"/>
              <a:ea typeface="Nanum Gothic" panose="020B0600000101010101" charset="-127"/>
              <a:cs typeface="Nanum Gothic"/>
              <a:sym typeface="Nanum Gothic"/>
            </a:endParaRPr>
          </a:p>
        </p:txBody>
      </p:sp>
      <p:sp>
        <p:nvSpPr>
          <p:cNvPr id="20" name="Google Shape;110;p26">
            <a:extLst>
              <a:ext uri="{FF2B5EF4-FFF2-40B4-BE49-F238E27FC236}">
                <a16:creationId xmlns:a16="http://schemas.microsoft.com/office/drawing/2014/main" id="{7013969B-AEC6-475B-A9BE-789D4A6DF7B0}"/>
              </a:ext>
            </a:extLst>
          </p:cNvPr>
          <p:cNvSpPr/>
          <p:nvPr/>
        </p:nvSpPr>
        <p:spPr>
          <a:xfrm>
            <a:off x="2204029" y="2278903"/>
            <a:ext cx="815294" cy="815644"/>
          </a:xfrm>
          <a:prstGeom prst="ellipse">
            <a:avLst/>
          </a:prstGeom>
          <a:solidFill>
            <a:srgbClr val="FAEAEA">
              <a:alpha val="70440"/>
            </a:srgbClr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b="1" dirty="0">
                <a:latin typeface="Nanum Gothic" panose="020B0600000101010101" charset="-127"/>
                <a:ea typeface="Nanum Gothic" panose="020B0600000101010101" charset="-127"/>
              </a:rPr>
              <a:t>방송</a:t>
            </a:r>
            <a:endParaRPr sz="1300" b="1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21" name="Google Shape;110;p26">
            <a:extLst>
              <a:ext uri="{FF2B5EF4-FFF2-40B4-BE49-F238E27FC236}">
                <a16:creationId xmlns:a16="http://schemas.microsoft.com/office/drawing/2014/main" id="{BC303DF8-715D-496D-87FB-794844AA67F0}"/>
              </a:ext>
            </a:extLst>
          </p:cNvPr>
          <p:cNvSpPr/>
          <p:nvPr/>
        </p:nvSpPr>
        <p:spPr>
          <a:xfrm>
            <a:off x="2216509" y="3195098"/>
            <a:ext cx="815294" cy="815644"/>
          </a:xfrm>
          <a:prstGeom prst="ellipse">
            <a:avLst/>
          </a:prstGeom>
          <a:solidFill>
            <a:srgbClr val="FAEAEA">
              <a:alpha val="70440"/>
            </a:srgbClr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b="1" dirty="0">
                <a:latin typeface="Nanum Gothic" panose="020B0600000101010101" charset="-127"/>
                <a:ea typeface="Nanum Gothic" panose="020B0600000101010101" charset="-127"/>
              </a:rPr>
              <a:t>목표</a:t>
            </a:r>
            <a:endParaRPr sz="1300" b="1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2E48A603-B6EA-4C12-92B3-4FF177683135}"/>
              </a:ext>
            </a:extLst>
          </p:cNvPr>
          <p:cNvSpPr/>
          <p:nvPr/>
        </p:nvSpPr>
        <p:spPr>
          <a:xfrm>
            <a:off x="663114" y="1577515"/>
            <a:ext cx="2540776" cy="3198279"/>
          </a:xfrm>
          <a:prstGeom prst="round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23" name="Google Shape;106;p26">
            <a:extLst>
              <a:ext uri="{FF2B5EF4-FFF2-40B4-BE49-F238E27FC236}">
                <a16:creationId xmlns:a16="http://schemas.microsoft.com/office/drawing/2014/main" id="{126D9BC8-0501-4ECB-862E-8E13B7B5ECB5}"/>
              </a:ext>
            </a:extLst>
          </p:cNvPr>
          <p:cNvSpPr/>
          <p:nvPr/>
        </p:nvSpPr>
        <p:spPr>
          <a:xfrm rot="5400000">
            <a:off x="2251236" y="2697691"/>
            <a:ext cx="2523454" cy="1036958"/>
          </a:xfrm>
          <a:prstGeom prst="triangle">
            <a:avLst>
              <a:gd name="adj" fmla="val 50808"/>
            </a:avLst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1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CCB979E-6170-4F35-BDB4-DFCAD80D89E1}"/>
              </a:ext>
            </a:extLst>
          </p:cNvPr>
          <p:cNvSpPr/>
          <p:nvPr/>
        </p:nvSpPr>
        <p:spPr>
          <a:xfrm>
            <a:off x="6939971" y="1818272"/>
            <a:ext cx="1592959" cy="693677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Nanum Gothic" panose="020B0600000101010101" charset="-127"/>
                <a:ea typeface="Nanum Gothic" panose="020B0600000101010101" charset="-127"/>
              </a:rPr>
              <a:t>데이터 조회</a:t>
            </a:r>
            <a:endParaRPr lang="en-US" altLang="ko-KR" sz="1600" b="1" dirty="0">
              <a:solidFill>
                <a:schemeClr val="tx1"/>
              </a:solidFill>
              <a:latin typeface="Nanum Gothic" panose="020B0600000101010101" charset="-127"/>
              <a:ea typeface="Nanum Gothic" panose="020B0600000101010101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Nanum Gothic" panose="020B0600000101010101" charset="-127"/>
                <a:ea typeface="Nanum Gothic" panose="020B0600000101010101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Nanum Gothic" panose="020B0600000101010101" charset="-127"/>
                <a:ea typeface="Nanum Gothic" panose="020B0600000101010101" charset="-127"/>
              </a:rPr>
              <a:t>정형 리포팅</a:t>
            </a:r>
            <a:r>
              <a:rPr lang="en-US" altLang="ko-KR" dirty="0">
                <a:solidFill>
                  <a:schemeClr val="tx1"/>
                </a:solidFill>
                <a:latin typeface="Nanum Gothic" panose="020B0600000101010101" charset="-127"/>
                <a:ea typeface="Nanum Gothic" panose="020B0600000101010101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75F868BE-D2AA-489D-8BEC-6561314FBFD4}"/>
              </a:ext>
            </a:extLst>
          </p:cNvPr>
          <p:cNvSpPr/>
          <p:nvPr/>
        </p:nvSpPr>
        <p:spPr>
          <a:xfrm>
            <a:off x="3102714" y="2785049"/>
            <a:ext cx="960106" cy="7792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i="1" dirty="0">
                <a:solidFill>
                  <a:schemeClr val="accent1"/>
                </a:solidFill>
                <a:latin typeface="Nanum Gothic" panose="020B0600000101010101" charset="-127"/>
                <a:ea typeface="Nanum Gothic" panose="020B0600000101010101" charset="-127"/>
              </a:rPr>
              <a:t>통합</a:t>
            </a:r>
            <a:endParaRPr lang="en-US" altLang="ko-KR" sz="1600" b="1" i="1" dirty="0">
              <a:solidFill>
                <a:schemeClr val="accent1"/>
              </a:solidFill>
              <a:latin typeface="Nanum Gothic" panose="020B0600000101010101" charset="-127"/>
              <a:ea typeface="Nanum Gothic" panose="020B0600000101010101" charset="-127"/>
            </a:endParaRPr>
          </a:p>
          <a:p>
            <a:pPr algn="ctr"/>
            <a:r>
              <a:rPr lang="ko-KR" altLang="en-US" sz="1600" b="1" i="1" dirty="0">
                <a:solidFill>
                  <a:schemeClr val="accent1"/>
                </a:solidFill>
                <a:latin typeface="Nanum Gothic" panose="020B0600000101010101" charset="-127"/>
                <a:ea typeface="Nanum Gothic" panose="020B0600000101010101" charset="-127"/>
              </a:rPr>
              <a:t>표준화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EEDD4F3-413C-4E58-B419-FA5D72D6BE86}"/>
              </a:ext>
            </a:extLst>
          </p:cNvPr>
          <p:cNvSpPr/>
          <p:nvPr/>
        </p:nvSpPr>
        <p:spPr>
          <a:xfrm>
            <a:off x="6939971" y="2757833"/>
            <a:ext cx="1592959" cy="693677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Nanum Gothic" panose="020B0600000101010101" charset="-127"/>
                <a:ea typeface="Nanum Gothic" panose="020B0600000101010101" charset="-127"/>
              </a:rPr>
              <a:t>리포트</a:t>
            </a:r>
            <a:r>
              <a:rPr lang="en-US" altLang="ko-KR" sz="1600" b="1" dirty="0">
                <a:solidFill>
                  <a:schemeClr val="tx1"/>
                </a:solidFill>
                <a:latin typeface="Nanum Gothic" panose="020B0600000101010101" charset="-127"/>
                <a:ea typeface="Nanum Gothic" panose="020B0600000101010101" charset="-127"/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  <a:latin typeface="Nanum Gothic" panose="020B0600000101010101" charset="-127"/>
                <a:ea typeface="Nanum Gothic" panose="020B0600000101010101" charset="-127"/>
              </a:rPr>
              <a:t>개인화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08C9D9E8-5CFA-4744-8ED9-C7582C57C70B}"/>
              </a:ext>
            </a:extLst>
          </p:cNvPr>
          <p:cNvSpPr/>
          <p:nvPr/>
        </p:nvSpPr>
        <p:spPr>
          <a:xfrm>
            <a:off x="6939971" y="3692445"/>
            <a:ext cx="1592959" cy="693677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Nanum Gothic" panose="020B0600000101010101" charset="-127"/>
                <a:ea typeface="Nanum Gothic" panose="020B0600000101010101" charset="-127"/>
              </a:rPr>
              <a:t>분석</a:t>
            </a:r>
            <a:r>
              <a:rPr lang="en-US" altLang="ko-KR" sz="1600" b="1" dirty="0">
                <a:solidFill>
                  <a:schemeClr val="tx1"/>
                </a:solidFill>
                <a:latin typeface="Nanum Gothic" panose="020B0600000101010101" charset="-127"/>
                <a:ea typeface="Nanum Gothic" panose="020B0600000101010101" charset="-127"/>
              </a:rPr>
              <a:t>/</a:t>
            </a:r>
            <a:r>
              <a:rPr lang="ko-KR" altLang="en-US" sz="1600" b="1" dirty="0">
                <a:solidFill>
                  <a:schemeClr val="tx1"/>
                </a:solidFill>
                <a:latin typeface="Nanum Gothic" panose="020B0600000101010101" charset="-127"/>
                <a:ea typeface="Nanum Gothic" panose="020B0600000101010101" charset="-127"/>
              </a:rPr>
              <a:t>시각화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388F999-5539-4A07-9E69-2B5D37EBE29F}"/>
              </a:ext>
            </a:extLst>
          </p:cNvPr>
          <p:cNvSpPr txBox="1"/>
          <p:nvPr/>
        </p:nvSpPr>
        <p:spPr>
          <a:xfrm>
            <a:off x="4062820" y="4477897"/>
            <a:ext cx="23643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/>
              <a:t>http://10.52.107.72:8080/common/main.do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1884641" y="1982850"/>
            <a:ext cx="5374718" cy="7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200" b="1" dirty="0">
                <a:latin typeface="Nanum Gothic"/>
                <a:ea typeface="Nanum Gothic"/>
                <a:cs typeface="Nanum Gothic"/>
                <a:sym typeface="Nanum Gothic"/>
              </a:rPr>
              <a:t>주요 실적 기준</a:t>
            </a:r>
            <a:endParaRPr sz="26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3183394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1" name="Google Shape;331;p38"/>
          <p:cNvGraphicFramePr/>
          <p:nvPr/>
        </p:nvGraphicFramePr>
        <p:xfrm>
          <a:off x="1037187" y="1167917"/>
          <a:ext cx="7346094" cy="948250"/>
        </p:xfrm>
        <a:graphic>
          <a:graphicData uri="http://schemas.openxmlformats.org/drawingml/2006/table">
            <a:tbl>
              <a:tblPr>
                <a:noFill/>
                <a:tableStyleId>{44105428-1030-46F6-8643-802D7723D398}</a:tableStyleId>
              </a:tblPr>
              <a:tblGrid>
                <a:gridCol w="14285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14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6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애트리뷰트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값</a:t>
                      </a:r>
                      <a:r>
                        <a:rPr 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(DESC)</a:t>
                      </a:r>
                      <a:endParaRPr sz="1100" b="1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1100" b="1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70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방송실적구분</a:t>
                      </a:r>
                      <a:endParaRPr sz="100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LIVE방송</a:t>
                      </a:r>
                      <a:endParaRPr sz="90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당월 방송(LIVE) 편성된 상품이거나, 미편성이어도 CATV소싱이면 해당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7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DATA방송</a:t>
                      </a:r>
                      <a:endParaRPr sz="90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당월 방송(DATA) 편성된 상품이거나, 미편성이어도 데이터방송 채널이면 해당</a:t>
                      </a:r>
                      <a:endParaRPr sz="90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70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0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방송실적구분 상세</a:t>
                      </a:r>
                      <a:endParaRPr sz="1000" b="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LIVE방송_싱글</a:t>
                      </a:r>
                      <a:endParaRPr sz="900" b="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 dirty="0"/>
                        <a:t> </a:t>
                      </a:r>
                      <a:r>
                        <a:rPr lang="ko" sz="900" b="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LIVE방송 실적중, CATV채널 실적만 해당 (DATA방송은 TC채널 실적만 해당)</a:t>
                      </a:r>
                      <a:endParaRPr sz="900" b="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17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LIVE방송_다채널</a:t>
                      </a:r>
                      <a:endParaRPr sz="900" b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 dirty="0"/>
                        <a:t> </a:t>
                      </a:r>
                      <a:r>
                        <a:rPr lang="ko" sz="900" b="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LIVE방송 실적중, CATV외 채널 실적만 해당 (DATA방송은 TC채널외 실적만 해당)</a:t>
                      </a:r>
                      <a:endParaRPr sz="900" b="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32" name="Google Shape;33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8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latin typeface="Nanum Gothic"/>
                <a:ea typeface="Nanum Gothic"/>
                <a:cs typeface="Nanum Gothic"/>
                <a:sym typeface="Nanum Gothic"/>
              </a:rPr>
              <a:t>주요 개체 설명 - 방송</a:t>
            </a:r>
            <a:endParaRPr sz="22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aphicFrame>
        <p:nvGraphicFramePr>
          <p:cNvPr id="11" name="Google Shape;339;p39">
            <a:extLst>
              <a:ext uri="{FF2B5EF4-FFF2-40B4-BE49-F238E27FC236}">
                <a16:creationId xmlns:a16="http://schemas.microsoft.com/office/drawing/2014/main" id="{8A5C9F2A-DCF4-4BCA-B02E-C3CD158A533A}"/>
              </a:ext>
            </a:extLst>
          </p:cNvPr>
          <p:cNvGraphicFramePr/>
          <p:nvPr/>
        </p:nvGraphicFramePr>
        <p:xfrm>
          <a:off x="1037186" y="2850721"/>
          <a:ext cx="7346093" cy="1810624"/>
        </p:xfrm>
        <a:graphic>
          <a:graphicData uri="http://schemas.openxmlformats.org/drawingml/2006/table">
            <a:tbl>
              <a:tblPr>
                <a:noFill/>
                <a:tableStyleId>{44105428-1030-46F6-8643-802D7723D398}</a:tableStyleId>
              </a:tblPr>
              <a:tblGrid>
                <a:gridCol w="14308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49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702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애트리뷰트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값</a:t>
                      </a: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(DESC)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700"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방송주문시점</a:t>
                      </a:r>
                      <a:endParaRPr sz="100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미리주문</a:t>
                      </a:r>
                      <a:endParaRPr sz="90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미리주문 시작일시부터 방송직전까지에 해당</a:t>
                      </a:r>
                      <a:endParaRPr sz="90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7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방송중</a:t>
                      </a:r>
                      <a:endParaRPr sz="90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방송 시작시간부터 방송 후 12시간까지에 해당</a:t>
                      </a:r>
                      <a:endParaRPr sz="90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7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방송외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방송 후 12시간이 지난경우와 미편성된 경우에 해당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1700">
                <a:tc row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0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방송주문시점 상세</a:t>
                      </a:r>
                      <a:endParaRPr sz="1000" b="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미리주문</a:t>
                      </a:r>
                      <a:endParaRPr sz="900" b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ko" sz="900" b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미리주문 시작일시부터 방송직전까지에 해당</a:t>
                      </a:r>
                      <a:endParaRPr sz="900" b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17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ONTIME</a:t>
                      </a:r>
                      <a:endParaRPr sz="900" b="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방송 시작시간부터 방송 종료시점까지에 해당</a:t>
                      </a:r>
                      <a:r>
                        <a:rPr lang="ko" sz="800" b="0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endParaRPr sz="800" b="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0" dirty="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(단, 미리주문을 열지 않는 상품은 방송 시작 30분 전까지 포함)</a:t>
                      </a:r>
                      <a:endParaRPr sz="800" b="0" dirty="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7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방송후12시간</a:t>
                      </a:r>
                      <a:endParaRPr sz="900" b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방송 후 12시간까지에 해당</a:t>
                      </a:r>
                      <a:endParaRPr sz="900" b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17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방송후</a:t>
                      </a:r>
                      <a:endParaRPr sz="900" b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방송 후 12시간이 지난 경우에 해당</a:t>
                      </a:r>
                      <a:endParaRPr sz="900" b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17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미편성</a:t>
                      </a:r>
                      <a:endParaRPr sz="900" b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0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미편성 실적에 해당</a:t>
                      </a:r>
                      <a:endParaRPr sz="900" b="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2" name="Google Shape;175;p31">
            <a:extLst>
              <a:ext uri="{FF2B5EF4-FFF2-40B4-BE49-F238E27FC236}">
                <a16:creationId xmlns:a16="http://schemas.microsoft.com/office/drawing/2014/main" id="{388D7893-CEBB-452D-BD5F-39E593A126BF}"/>
              </a:ext>
            </a:extLst>
          </p:cNvPr>
          <p:cNvSpPr txBox="1"/>
          <p:nvPr/>
        </p:nvSpPr>
        <p:spPr>
          <a:xfrm>
            <a:off x="1037187" y="767849"/>
            <a:ext cx="487952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LIVE</a:t>
            </a:r>
            <a:r>
              <a:rPr lang="ko-KR" altLang="en-US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와 </a:t>
            </a:r>
            <a:r>
              <a:rPr lang="en-US" altLang="ko-KR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DATA </a:t>
            </a:r>
            <a:r>
              <a:rPr lang="ko-KR" altLang="en-US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실적을</a:t>
            </a:r>
            <a:r>
              <a:rPr lang="en-US" altLang="ko-KR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구분해서 보고싶다면</a:t>
            </a:r>
            <a:r>
              <a:rPr lang="en-US" altLang="ko-KR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!</a:t>
            </a:r>
            <a:endParaRPr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" name="Google Shape;175;p31">
            <a:extLst>
              <a:ext uri="{FF2B5EF4-FFF2-40B4-BE49-F238E27FC236}">
                <a16:creationId xmlns:a16="http://schemas.microsoft.com/office/drawing/2014/main" id="{1A834480-D62C-44F9-85BA-5A37FAE825CC}"/>
              </a:ext>
            </a:extLst>
          </p:cNvPr>
          <p:cNvSpPr txBox="1"/>
          <p:nvPr/>
        </p:nvSpPr>
        <p:spPr>
          <a:xfrm>
            <a:off x="1037187" y="2450653"/>
            <a:ext cx="487952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방송중과 </a:t>
            </a:r>
            <a:r>
              <a:rPr lang="ko-KR" altLang="en-US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방송외</a:t>
            </a:r>
            <a:r>
              <a:rPr lang="ko-KR" altLang="en-US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실적을 구분해서 보고싶다면</a:t>
            </a:r>
            <a:r>
              <a:rPr lang="en-US" altLang="ko-KR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!</a:t>
            </a:r>
            <a:endParaRPr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527906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0" name="Google Shape;350;p40"/>
          <p:cNvGraphicFramePr/>
          <p:nvPr>
            <p:extLst>
              <p:ext uri="{D42A27DB-BD31-4B8C-83A1-F6EECF244321}">
                <p14:modId xmlns:p14="http://schemas.microsoft.com/office/powerpoint/2010/main" val="1578892456"/>
              </p:ext>
            </p:extLst>
          </p:nvPr>
        </p:nvGraphicFramePr>
        <p:xfrm>
          <a:off x="1030499" y="2547331"/>
          <a:ext cx="6086875" cy="1167410"/>
        </p:xfrm>
        <a:graphic>
          <a:graphicData uri="http://schemas.openxmlformats.org/drawingml/2006/table">
            <a:tbl>
              <a:tblPr>
                <a:noFill/>
                <a:tableStyleId>{44105428-1030-46F6-8643-802D7723D398}</a:tableStyleId>
              </a:tblPr>
              <a:tblGrid>
                <a:gridCol w="1246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77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애트리뷰트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값</a:t>
                      </a:r>
                      <a:r>
                        <a:rPr lang="ko" sz="900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(DESC)</a:t>
                      </a:r>
                      <a:endParaRPr sz="9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 b="1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상품군</a:t>
                      </a:r>
                      <a:endParaRPr sz="1000" b="1">
                        <a:solidFill>
                          <a:schemeClr val="accent5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가구,의류,건강식품..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경영기획팀 관리기준의 상품군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 b="0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신상품군</a:t>
                      </a:r>
                      <a:endParaRPr sz="1000" b="0" dirty="0">
                        <a:solidFill>
                          <a:schemeClr val="accent5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가구,의류,건강식품..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경영기획팀 관리기준의 NEW상품군(20년초)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 b="0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관리상품군</a:t>
                      </a:r>
                      <a:endParaRPr sz="1000" b="0" dirty="0">
                        <a:solidFill>
                          <a:schemeClr val="accent5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가구,의류,건강식품..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방송영업 부서에서 임의로 정한 실적 관리기준 </a:t>
                      </a:r>
                      <a:r>
                        <a:rPr lang="ko" sz="900" b="1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(상품군 Grouping)</a:t>
                      </a:r>
                      <a:endParaRPr sz="900" b="1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- 레포츠 : 레포츠용품/레포츠의류</a:t>
                      </a:r>
                      <a:endParaRPr sz="8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- 의류 : 의류/트렌드의류</a:t>
                      </a:r>
                      <a:endParaRPr sz="8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 b="0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UNIT(EC)</a:t>
                      </a:r>
                      <a:endParaRPr sz="1000" b="0" dirty="0">
                        <a:solidFill>
                          <a:schemeClr val="accent5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육아레저unit...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모바일영업 부서에서 임의로 정한 실적 관리기준 </a:t>
                      </a:r>
                      <a:r>
                        <a:rPr lang="ko" sz="900" b="1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(MDID Grouping)</a:t>
                      </a:r>
                      <a:endParaRPr sz="900" b="1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1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ko" sz="800" dirty="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(백화점소싱, EC소싱(백화점외), EC소싱(데이터방송)만 적용)</a:t>
                      </a:r>
                      <a:endParaRPr sz="800" dirty="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51" name="Google Shape;351;p40"/>
          <p:cNvGraphicFramePr/>
          <p:nvPr>
            <p:extLst>
              <p:ext uri="{D42A27DB-BD31-4B8C-83A1-F6EECF244321}">
                <p14:modId xmlns:p14="http://schemas.microsoft.com/office/powerpoint/2010/main" val="2332905595"/>
              </p:ext>
            </p:extLst>
          </p:nvPr>
        </p:nvGraphicFramePr>
        <p:xfrm>
          <a:off x="1030499" y="1030477"/>
          <a:ext cx="6086875" cy="1200990"/>
        </p:xfrm>
        <a:graphic>
          <a:graphicData uri="http://schemas.openxmlformats.org/drawingml/2006/table">
            <a:tbl>
              <a:tblPr>
                <a:noFill/>
                <a:tableStyleId>{44105428-1030-46F6-8643-802D7723D398}</a:tableStyleId>
              </a:tblPr>
              <a:tblGrid>
                <a:gridCol w="1246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77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애트리뷰트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값</a:t>
                      </a:r>
                      <a:r>
                        <a:rPr lang="ko" sz="9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(DESC)</a:t>
                      </a:r>
                      <a:endParaRPr sz="9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상품</a:t>
                      </a:r>
                      <a:endParaRPr sz="100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-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상품에 가장 기본적인 애트리뷰트로,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숫자코드값(ID)과 이름(DESC)으로 구분됨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/>
                        <a:t> </a:t>
                      </a:r>
                      <a:r>
                        <a:rPr lang="ko" sz="1000" b="1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◆ MDID</a:t>
                      </a:r>
                      <a:endParaRPr sz="100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브랜드</a:t>
                      </a:r>
                      <a:endParaRPr sz="1000" b="1">
                        <a:solidFill>
                          <a:schemeClr val="accent5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ko" altLang="ko-KR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◆ 아이템</a:t>
                      </a:r>
                      <a:endParaRPr sz="1000" b="1" dirty="0">
                        <a:solidFill>
                          <a:schemeClr val="accent5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66890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협력사</a:t>
                      </a:r>
                      <a:endParaRPr sz="1000" b="1" dirty="0">
                        <a:solidFill>
                          <a:schemeClr val="accent5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소싱구분</a:t>
                      </a:r>
                      <a:endParaRPr sz="1000" b="1" dirty="0">
                        <a:solidFill>
                          <a:schemeClr val="accent5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CATV소싱,백화점소싱..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...</a:t>
                      </a:r>
                      <a:endParaRPr sz="900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352" name="Google Shape;3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0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latin typeface="Nanum Gothic"/>
                <a:ea typeface="Nanum Gothic"/>
                <a:cs typeface="Nanum Gothic"/>
                <a:sym typeface="Nanum Gothic"/>
              </a:rPr>
              <a:t>주요 개체 설명 </a:t>
            </a:r>
            <a:r>
              <a:rPr lang="ko" sz="22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- 상품</a:t>
            </a:r>
            <a:endParaRPr sz="22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aphicFrame>
        <p:nvGraphicFramePr>
          <p:cNvPr id="6" name="Google Shape;351;p40">
            <a:extLst>
              <a:ext uri="{FF2B5EF4-FFF2-40B4-BE49-F238E27FC236}">
                <a16:creationId xmlns:a16="http://schemas.microsoft.com/office/drawing/2014/main" id="{67667660-E126-4E1D-B522-B7C1C7C2A0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3648549"/>
              </p:ext>
            </p:extLst>
          </p:nvPr>
        </p:nvGraphicFramePr>
        <p:xfrm>
          <a:off x="1030499" y="4122414"/>
          <a:ext cx="6086875" cy="512090"/>
        </p:xfrm>
        <a:graphic>
          <a:graphicData uri="http://schemas.openxmlformats.org/drawingml/2006/table">
            <a:tbl>
              <a:tblPr>
                <a:noFill/>
                <a:tableStyleId>{44105428-1030-46F6-8643-802D7723D398}</a:tableStyleId>
              </a:tblPr>
              <a:tblGrid>
                <a:gridCol w="1246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77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애트리뷰트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값</a:t>
                      </a:r>
                      <a:r>
                        <a:rPr lang="ko" sz="9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(DESC)</a:t>
                      </a:r>
                      <a:endParaRPr sz="9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팀</a:t>
                      </a:r>
                      <a:endParaRPr sz="1000" b="1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-</a:t>
                      </a:r>
                      <a:endParaRPr sz="9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ko-KR" altLang="en-US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조직 구분 값</a:t>
                      </a:r>
                      <a:endParaRPr lang="en-US" altLang="ko-KR" sz="900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조직 개편 시</a:t>
                      </a:r>
                      <a:r>
                        <a:rPr lang="en-US" altLang="ko-KR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, </a:t>
                      </a:r>
                      <a:r>
                        <a:rPr lang="ko-KR" altLang="en-US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업데이트까지 보통 </a:t>
                      </a:r>
                      <a:r>
                        <a:rPr lang="en-US" altLang="ko-KR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10</a:t>
                      </a:r>
                      <a:r>
                        <a:rPr lang="ko-KR" altLang="en-US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일 이상 소요 됨</a:t>
                      </a:r>
                      <a:r>
                        <a:rPr lang="en-US" altLang="ko-KR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)</a:t>
                      </a:r>
                      <a:endParaRPr sz="900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2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/>
                        <a:t> </a:t>
                      </a: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◆ 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사업부</a:t>
                      </a:r>
                      <a:r>
                        <a:rPr lang="en-US" altLang="ko-KR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문</a:t>
                      </a:r>
                      <a:r>
                        <a:rPr lang="en-US" altLang="ko-KR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)</a:t>
                      </a:r>
                      <a:endParaRPr sz="1000" b="1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51534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0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주요 개체 설명 </a:t>
            </a:r>
            <a:r>
              <a:rPr lang="ko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- 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고객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aphicFrame>
        <p:nvGraphicFramePr>
          <p:cNvPr id="4" name="Google Shape;331;p38">
            <a:extLst>
              <a:ext uri="{FF2B5EF4-FFF2-40B4-BE49-F238E27FC236}">
                <a16:creationId xmlns:a16="http://schemas.microsoft.com/office/drawing/2014/main" id="{1839A7C2-0A81-41D7-9EE3-4D25ACBE0A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515912"/>
              </p:ext>
            </p:extLst>
          </p:nvPr>
        </p:nvGraphicFramePr>
        <p:xfrm>
          <a:off x="1037187" y="1167917"/>
          <a:ext cx="7346094" cy="1523350"/>
        </p:xfrm>
        <a:graphic>
          <a:graphicData uri="http://schemas.openxmlformats.org/drawingml/2006/table">
            <a:tbl>
              <a:tblPr>
                <a:noFill/>
                <a:tableStyleId>{44105428-1030-46F6-8643-802D7723D398}</a:tableStyleId>
              </a:tblPr>
              <a:tblGrid>
                <a:gridCol w="14285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14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6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애트리뷰트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값</a:t>
                      </a:r>
                      <a:r>
                        <a:rPr 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(DESC)</a:t>
                      </a:r>
                      <a:endParaRPr sz="1100" b="1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1100" b="1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</a:t>
                      </a:r>
                      <a:r>
                        <a:rPr lang="ko-KR" altLang="en-US" sz="1000" b="1" dirty="0" err="1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입점몰여부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en-US" alt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Y / N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ko-KR" altLang="en-US" sz="900" dirty="0" err="1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쿠팡</a:t>
                      </a:r>
                      <a:r>
                        <a:rPr lang="en-US" altLang="ko-KR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, G</a:t>
                      </a:r>
                      <a:r>
                        <a:rPr lang="ko-KR" altLang="en-US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마켓 등을 통해 주문되는 경우로 당사 회원이 아닌 임의의 고객번호로 주문 처리 함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ko" altLang="ko-KR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◆ 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주문당시연령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 </a:t>
                      </a:r>
                      <a:r>
                        <a:rPr lang="ko-KR" altLang="en-US" sz="900" dirty="0"/>
                        <a:t>주문 시점의 고객 연령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0549782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 </a:t>
                      </a:r>
                      <a:r>
                        <a:rPr lang="ko" altLang="ko-KR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◆ 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연령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 </a:t>
                      </a:r>
                      <a:r>
                        <a:rPr lang="ko-KR" altLang="en-US" sz="900" dirty="0"/>
                        <a:t>현재 고객 연령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7429682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</a:t>
                      </a:r>
                      <a:r>
                        <a:rPr lang="en-US" alt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EC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고객등급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 VVIP, VIP, </a:t>
                      </a:r>
                      <a:r>
                        <a:rPr lang="ko-KR" altLang="en-US" sz="900" dirty="0"/>
                        <a:t>골드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일반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미상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 Loyal </a:t>
                      </a:r>
                      <a:r>
                        <a:rPr lang="ko-KR" altLang="en-US" sz="900" dirty="0"/>
                        <a:t>고객 등을 구분하기 위한 값</a:t>
                      </a:r>
                      <a:r>
                        <a:rPr lang="en-US" altLang="ko-KR" sz="900" dirty="0"/>
                        <a:t>. </a:t>
                      </a:r>
                      <a:r>
                        <a:rPr lang="ko-KR" altLang="en-US" sz="900" dirty="0" err="1"/>
                        <a:t>현재월</a:t>
                      </a:r>
                      <a:r>
                        <a:rPr lang="ko-KR" altLang="en-US" sz="900" dirty="0"/>
                        <a:t> 기준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9477668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</a:t>
                      </a:r>
                      <a:r>
                        <a:rPr lang="en-US" alt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EC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고객등급</a:t>
                      </a:r>
                      <a:r>
                        <a:rPr lang="en-US" altLang="ko-KR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</a:t>
                      </a:r>
                      <a:r>
                        <a:rPr lang="ko-KR" altLang="en-US" sz="1000" b="1" dirty="0" err="1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월고객</a:t>
                      </a:r>
                      <a:r>
                        <a:rPr lang="en-US" altLang="ko-KR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)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 </a:t>
                      </a:r>
                      <a:r>
                        <a:rPr lang="ko-KR" altLang="en-US" sz="900" dirty="0"/>
                        <a:t>주문당시 고객 등급 기준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4511406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고객번호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 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8399550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      </a:t>
                      </a:r>
                      <a:r>
                        <a:rPr lang="ko-KR" altLang="en-US" sz="1000" b="1" i="0" u="none" strike="noStrike" cap="none" dirty="0" err="1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총주문고객수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 취소</a:t>
                      </a:r>
                      <a:r>
                        <a:rPr lang="en-US" altLang="ko-KR" sz="9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</a:t>
                      </a:r>
                      <a:r>
                        <a:rPr lang="ko-KR" altLang="en-US" sz="9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반품을 반영하지 않은 전체 주문 </a:t>
                      </a:r>
                      <a:r>
                        <a:rPr lang="ko-KR" altLang="en-US" sz="900" b="0" i="0" u="none" strike="noStrike" cap="none" dirty="0" err="1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고객수</a:t>
                      </a:r>
                      <a:r>
                        <a:rPr lang="en-US" altLang="ko-KR" sz="9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(</a:t>
                      </a:r>
                      <a:r>
                        <a:rPr lang="ko-KR" altLang="en-US" sz="9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중복을 제거한 </a:t>
                      </a:r>
                      <a:r>
                        <a:rPr lang="en-US" altLang="ko-KR" sz="9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Unique</a:t>
                      </a:r>
                      <a:r>
                        <a:rPr lang="ko-KR" altLang="en-US" sz="9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한 값</a:t>
                      </a:r>
                      <a:r>
                        <a:rPr lang="en-US" altLang="ko-KR" sz="9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)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0540945"/>
                  </a:ext>
                </a:extLst>
              </a:tr>
            </a:tbl>
          </a:graphicData>
        </a:graphic>
      </p:graphicFrame>
      <p:sp>
        <p:nvSpPr>
          <p:cNvPr id="5" name="Google Shape;175;p31">
            <a:extLst>
              <a:ext uri="{FF2B5EF4-FFF2-40B4-BE49-F238E27FC236}">
                <a16:creationId xmlns:a16="http://schemas.microsoft.com/office/drawing/2014/main" id="{5966522C-CCDC-401E-BC4E-746730DF59BE}"/>
              </a:ext>
            </a:extLst>
          </p:cNvPr>
          <p:cNvSpPr txBox="1"/>
          <p:nvPr/>
        </p:nvSpPr>
        <p:spPr>
          <a:xfrm>
            <a:off x="1037187" y="767849"/>
            <a:ext cx="487952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고객을 </a:t>
            </a:r>
            <a:r>
              <a:rPr lang="ko-KR" altLang="en-US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볼때는</a:t>
            </a:r>
            <a:r>
              <a:rPr lang="ko-KR" altLang="en-US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en-US" altLang="ko-KR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'</a:t>
            </a:r>
            <a:r>
              <a:rPr lang="ko-KR" altLang="en-US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입점몰여부</a:t>
            </a:r>
            <a:r>
              <a:rPr lang="en-US" altLang="ko-KR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’ </a:t>
            </a:r>
            <a:r>
              <a:rPr lang="ko-KR" altLang="en-US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를 꼭 </a:t>
            </a:r>
            <a:r>
              <a:rPr lang="en-US" altLang="ko-KR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‘N’</a:t>
            </a:r>
            <a:r>
              <a:rPr lang="ko-KR" altLang="en-US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으로 놓고 봐야해요</a:t>
            </a:r>
            <a:endParaRPr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9282430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0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주요 개체 설명 </a:t>
            </a:r>
            <a:r>
              <a:rPr lang="ko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- 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주문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aphicFrame>
        <p:nvGraphicFramePr>
          <p:cNvPr id="4" name="Google Shape;331;p38">
            <a:extLst>
              <a:ext uri="{FF2B5EF4-FFF2-40B4-BE49-F238E27FC236}">
                <a16:creationId xmlns:a16="http://schemas.microsoft.com/office/drawing/2014/main" id="{1839A7C2-0A81-41D7-9EE3-4D25ACBE0A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5816131"/>
              </p:ext>
            </p:extLst>
          </p:nvPr>
        </p:nvGraphicFramePr>
        <p:xfrm>
          <a:off x="1037187" y="1167917"/>
          <a:ext cx="7346094" cy="1496890"/>
        </p:xfrm>
        <a:graphic>
          <a:graphicData uri="http://schemas.openxmlformats.org/drawingml/2006/table">
            <a:tbl>
              <a:tblPr>
                <a:noFill/>
                <a:tableStyleId>{44105428-1030-46F6-8643-802D7723D398}</a:tableStyleId>
              </a:tblPr>
              <a:tblGrid>
                <a:gridCol w="14285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14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6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애트리뷰트</a:t>
                      </a:r>
                      <a:endParaRPr sz="11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값</a:t>
                      </a:r>
                      <a:r>
                        <a:rPr 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(DESC)</a:t>
                      </a:r>
                      <a:endParaRPr sz="1100" b="1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1100" b="1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주문채널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en-US" altLang="ko" sz="900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CATV, TC, MC, PC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</a:t>
                      </a:r>
                      <a:r>
                        <a:rPr lang="ko" altLang="ko-KR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◆ </a:t>
                      </a:r>
                      <a:r>
                        <a:rPr lang="ko-KR" altLang="en-US" sz="1000" b="1" dirty="0" err="1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주문채널상세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0549782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 </a:t>
                      </a:r>
                      <a:r>
                        <a:rPr lang="ko" altLang="ko-KR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◆ </a:t>
                      </a:r>
                      <a:r>
                        <a:rPr lang="ko-KR" altLang="en-US" sz="1000" b="1" dirty="0" err="1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주문요일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7429682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주문시간대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9477668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주문접수경로명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dirty="0"/>
                        <a:t>상담원</a:t>
                      </a:r>
                      <a:r>
                        <a:rPr lang="en-US" altLang="ko-KR" sz="900" dirty="0"/>
                        <a:t>, ARS, MCPC, T</a:t>
                      </a:r>
                      <a:r>
                        <a:rPr lang="ko-KR" altLang="en-US" sz="900" dirty="0"/>
                        <a:t>커머스 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4511406"/>
                  </a:ext>
                </a:extLst>
              </a:tr>
              <a:tr h="19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 ◆ </a:t>
                      </a:r>
                      <a:r>
                        <a:rPr lang="ko-KR" altLang="en-US" sz="1000" b="1" dirty="0">
                          <a:solidFill>
                            <a:schemeClr val="accent5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쿠폰</a:t>
                      </a:r>
                      <a:endParaRPr sz="1000" dirty="0"/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  </a:t>
                      </a:r>
                      <a:r>
                        <a:rPr lang="ko-KR" altLang="en-US" sz="900" dirty="0"/>
                        <a:t>주문에 적용된 쿠폰번호</a:t>
                      </a:r>
                      <a:r>
                        <a:rPr lang="en-US" altLang="ko-KR" sz="900" dirty="0"/>
                        <a:t>/</a:t>
                      </a:r>
                      <a:r>
                        <a:rPr lang="ko-KR" altLang="en-US" sz="900" dirty="0" err="1"/>
                        <a:t>쿠폰명</a:t>
                      </a:r>
                      <a:endParaRPr lang="en-US" altLang="ko-KR" sz="9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  </a:t>
                      </a:r>
                      <a:r>
                        <a:rPr lang="ko-KR" altLang="en-US" sz="900" dirty="0"/>
                        <a:t>쿠폰이 적용되지 않은 주문은 값이 </a:t>
                      </a:r>
                      <a:r>
                        <a:rPr lang="en-US" altLang="ko-KR" sz="900" dirty="0"/>
                        <a:t>‘#’</a:t>
                      </a:r>
                      <a:r>
                        <a:rPr lang="ko-KR" altLang="en-US" sz="900" dirty="0"/>
                        <a:t>으로 나옴</a:t>
                      </a:r>
                      <a:endParaRPr sz="900" dirty="0"/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83995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63899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0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주요 개체 설명 </a:t>
            </a:r>
            <a:r>
              <a:rPr lang="ko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- 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실적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aphicFrame>
        <p:nvGraphicFramePr>
          <p:cNvPr id="4" name="Google Shape;331;p38">
            <a:extLst>
              <a:ext uri="{FF2B5EF4-FFF2-40B4-BE49-F238E27FC236}">
                <a16:creationId xmlns:a16="http://schemas.microsoft.com/office/drawing/2014/main" id="{CFD9160F-62CA-48BA-B005-AE623D9080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015637"/>
              </p:ext>
            </p:extLst>
          </p:nvPr>
        </p:nvGraphicFramePr>
        <p:xfrm>
          <a:off x="503786" y="773981"/>
          <a:ext cx="8463489" cy="4286687"/>
        </p:xfrm>
        <a:graphic>
          <a:graphicData uri="http://schemas.openxmlformats.org/drawingml/2006/table">
            <a:tbl>
              <a:tblPr>
                <a:noFill/>
                <a:tableStyleId>{44105428-1030-46F6-8643-802D7723D398}</a:tableStyleId>
              </a:tblPr>
              <a:tblGrid>
                <a:gridCol w="20545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89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543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매트릭</a:t>
                      </a:r>
                      <a:endParaRPr sz="1200" b="1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1200" b="1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756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총주문금액</a:t>
                      </a:r>
                    </a:p>
                  </a:txBody>
                  <a:tcPr marL="86750" marR="86750" marT="43375" marB="433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취소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반품을 반영하지 않은 전체 주문 발생 금액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. (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부가세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(vat)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가 제외된 금액임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),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무통장주문 미결제 주문도 포함</a:t>
                      </a:r>
                    </a:p>
                  </a:txBody>
                  <a:tcPr marL="86750" marR="86750" marT="43375" marB="43375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4076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순주문금액</a:t>
                      </a:r>
                    </a:p>
                  </a:txBody>
                  <a:tcPr marL="86750" marR="86750" marT="43375" marB="433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총 주문된 금액 중에 고객이 취소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/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반품한 금액을 제외하고 실제 거래가 완료된 주문금액만을 집계한 금액 임</a:t>
                      </a:r>
                      <a:endParaRPr lang="en-US" altLang="ko-KR" sz="1000" b="0" i="0" u="none" strike="noStrike" cap="none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sym typeface="Arial"/>
                      </a:endParaRPr>
                    </a:p>
                    <a:p>
                      <a:pPr algn="l" eaLnBrk="0" latinLnBrk="0" hangingPunct="0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산출식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: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총주문액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-(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취소금액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+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반품금액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)</a:t>
                      </a:r>
                    </a:p>
                    <a:p>
                      <a:pPr algn="l" eaLnBrk="0" latinLnBrk="0" hangingPunct="0"/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*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취소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/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반품이 언제든 발생할 수 있으므로 추출하는 시점에 따라 값이 다를 수 있음</a:t>
                      </a:r>
                    </a:p>
                  </a:txBody>
                  <a:tcPr marL="86750" marR="86750" marT="43375" marB="43375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74651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en-US" altLang="ko-KR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(</a:t>
                      </a:r>
                      <a:r>
                        <a:rPr lang="ko-KR" altLang="en-US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실현</a:t>
                      </a:r>
                      <a:r>
                        <a:rPr lang="en-US" altLang="ko-KR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)</a:t>
                      </a:r>
                      <a:r>
                        <a:rPr lang="ko-KR" altLang="en-US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취급액</a:t>
                      </a:r>
                    </a:p>
                  </a:txBody>
                  <a:tcPr marL="86750" marR="86750" marT="43375" marB="433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주문 후 취소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/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반품을 제외한 실제 배송완료된 상품 판매액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+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기타수익을 의미함</a:t>
                      </a:r>
                      <a:endParaRPr lang="en-US" altLang="ko-KR" sz="1000" b="0" i="0" u="none" strike="noStrike" cap="none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sym typeface="Arial"/>
                      </a:endParaRPr>
                    </a:p>
                    <a:p>
                      <a:pPr algn="l" eaLnBrk="0" latinLnBrk="0" hangingPunct="0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산출식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: 1)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할인전 판매액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(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총주문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-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취소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-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반품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) - 2)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매출할인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+ 3)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기타수익</a:t>
                      </a:r>
                      <a:endParaRPr lang="en-US" altLang="ko-KR" sz="1000" b="0" i="0" u="none" strike="noStrike" cap="none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sym typeface="Arial"/>
                      </a:endParaRPr>
                    </a:p>
                    <a:p>
                      <a:pPr marL="228600" indent="-228600" algn="l" eaLnBrk="0" latinLnBrk="0" hangingPunct="0">
                        <a:buAutoNum type="arabicParenR"/>
                      </a:pP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할인 전 판매액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: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정상가격 판매액</a:t>
                      </a:r>
                      <a:endParaRPr lang="en-US" altLang="ko-KR" sz="1000" b="0" i="0" u="none" strike="noStrike" cap="none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sym typeface="Arial"/>
                      </a:endParaRPr>
                    </a:p>
                    <a:p>
                      <a:pPr marL="228600" indent="-228600" algn="l" eaLnBrk="0" latinLnBrk="0" hangingPunct="0">
                        <a:buAutoNum type="arabicParenR"/>
                      </a:pP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매출할인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: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정상가격의 할인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(ARS/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일시불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/MD/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쿠폰할인 등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)</a:t>
                      </a:r>
                    </a:p>
                    <a:p>
                      <a:pPr marL="228600" indent="-228600" algn="l" eaLnBrk="0" latinLnBrk="0" hangingPunct="0">
                        <a:buAutoNum type="arabicParenR"/>
                      </a:pP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기타수익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: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광고매출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판매장려금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로열티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업체부담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매출할인액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렌탈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/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핸드폰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/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보험매출 등</a:t>
                      </a:r>
                    </a:p>
                  </a:txBody>
                  <a:tcPr marL="86750" marR="86750" marT="43375" marB="43375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9535094"/>
                  </a:ext>
                </a:extLst>
              </a:tr>
              <a:tr h="564076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전환율</a:t>
                      </a:r>
                    </a:p>
                  </a:txBody>
                  <a:tcPr marL="86750" marR="86750" marT="43375" marB="433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총 주문액에서 취소액과 반품액을 제외한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실제 순주문으로 전환된 금액의 비율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예상취급액을 산정하는데 기초가 되는 중요한 지표임</a:t>
                      </a:r>
                      <a:endParaRPr lang="en-US" altLang="ko-KR" sz="1000" b="0" i="0" u="none" strike="noStrike" cap="none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sym typeface="Arial"/>
                      </a:endParaRPr>
                    </a:p>
                    <a:p>
                      <a:pPr algn="l" eaLnBrk="0" latinLnBrk="0" hangingPunct="0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산출식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: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순주문금액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/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총주문금액</a:t>
                      </a:r>
                    </a:p>
                  </a:txBody>
                  <a:tcPr marL="86750" marR="86750" marT="43375" marB="43375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8669474"/>
                  </a:ext>
                </a:extLst>
              </a:tr>
              <a:tr h="270756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반품율</a:t>
                      </a:r>
                    </a:p>
                  </a:txBody>
                  <a:tcPr marL="86750" marR="86750" marT="43375" marB="433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산출식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: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반품금액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/(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총주문금액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-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취소금액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)</a:t>
                      </a:r>
                      <a:endParaRPr lang="ko-KR" altLang="en-US" sz="1000" b="0" i="0" u="none" strike="noStrike" cap="none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sym typeface="Arial"/>
                      </a:endParaRPr>
                    </a:p>
                  </a:txBody>
                  <a:tcPr marL="86750" marR="86750" marT="43375" marB="43375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2369325"/>
                  </a:ext>
                </a:extLst>
              </a:tr>
              <a:tr h="408789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예상취급액</a:t>
                      </a:r>
                      <a:r>
                        <a:rPr lang="en-US" altLang="ko-KR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(</a:t>
                      </a:r>
                      <a:r>
                        <a:rPr lang="ko-KR" altLang="en-US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정액포함</a:t>
                      </a:r>
                      <a:r>
                        <a:rPr lang="en-US" altLang="ko-KR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)</a:t>
                      </a:r>
                      <a:endParaRPr lang="ko-KR" altLang="en-US" sz="1050" b="1" i="0" u="none" strike="noStrike" cap="none" dirty="0">
                        <a:solidFill>
                          <a:srgbClr val="C87200"/>
                        </a:solidFill>
                        <a:latin typeface="Nanum Gothic"/>
                        <a:ea typeface="Nanum Gothic"/>
                        <a:sym typeface="Arial"/>
                      </a:endParaRPr>
                    </a:p>
                  </a:txBody>
                  <a:tcPr marL="86750" marR="86750" marT="43375" marB="433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취급액을 추정하기 위하여 사용</a:t>
                      </a:r>
                      <a:endParaRPr lang="en-US" altLang="ko-KR" sz="1000" b="0" i="0" u="none" strike="noStrike" cap="none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sym typeface="Arial"/>
                      </a:endParaRPr>
                    </a:p>
                    <a:p>
                      <a:pPr algn="l" eaLnBrk="0" latinLnBrk="0" hangingPunct="0"/>
                      <a:r>
                        <a:rPr lang="ko-KR" altLang="en-US" sz="1000" b="0" i="0" u="none" strike="noStrike" cap="none" dirty="0" err="1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산출식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: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총주문금액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X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예상전환율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+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정액금액</a:t>
                      </a:r>
                    </a:p>
                  </a:txBody>
                  <a:tcPr marL="86750" marR="86750" marT="43375" marB="43375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3454217"/>
                  </a:ext>
                </a:extLst>
              </a:tr>
              <a:tr h="564076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공헌이익액</a:t>
                      </a:r>
                    </a:p>
                  </a:txBody>
                  <a:tcPr marL="86750" marR="86750" marT="43375" marB="433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회사 이익에 얼마나 ‘공헌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(contribute)’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할 수 있는지를 나타내는 지표로 취급액에서 매출 원가와 변동비를 빼고 남은 이익을 의미함</a:t>
                      </a:r>
                      <a:b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</a:b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산출식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: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취급액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-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매출원가 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-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변동비</a:t>
                      </a:r>
                    </a:p>
                  </a:txBody>
                  <a:tcPr marL="86750" marR="86750" marT="43375" marB="43375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4909885"/>
                  </a:ext>
                </a:extLst>
              </a:tr>
              <a:tr h="564076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1050" b="1" i="0" u="none" strike="noStrike" cap="none" dirty="0">
                          <a:solidFill>
                            <a:srgbClr val="C87200"/>
                          </a:solidFill>
                          <a:latin typeface="Nanum Gothic"/>
                          <a:ea typeface="Nanum Gothic"/>
                          <a:sym typeface="Arial"/>
                        </a:rPr>
                        <a:t>영업이익액</a:t>
                      </a:r>
                    </a:p>
                  </a:txBody>
                  <a:tcPr marL="86750" marR="86750" marT="43375" marB="433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취급액에서 매출원가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변동비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고정비 등 모든 비용을 제외하고 남은 이익을 나타내는 지표를 의미함</a:t>
                      </a:r>
                      <a:b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</a:b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산출식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: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공헌이익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-1)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고정비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/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공통비</a:t>
                      </a:r>
                      <a:b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</a:b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1)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고정비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/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공통비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: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상품판매와 관계없이 고정적으로 발생하는 비용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(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인건비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임차비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, SO</a:t>
                      </a:r>
                      <a:r>
                        <a:rPr lang="ko-KR" altLang="en-US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수수료 등</a:t>
                      </a:r>
                      <a:r>
                        <a:rPr lang="en-US" altLang="ko-KR" sz="1000" b="0" i="0" u="none" strike="noStrike" cap="none" dirty="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sym typeface="Arial"/>
                        </a:rPr>
                        <a:t>) </a:t>
                      </a:r>
                      <a:endParaRPr lang="ko-KR" altLang="en-US" sz="1000" b="0" i="0" u="none" strike="noStrike" cap="none" dirty="0">
                        <a:solidFill>
                          <a:schemeClr val="dk1"/>
                        </a:solidFill>
                        <a:latin typeface="Nanum Gothic"/>
                        <a:ea typeface="Nanum Gothic"/>
                        <a:sym typeface="Arial"/>
                      </a:endParaRPr>
                    </a:p>
                  </a:txBody>
                  <a:tcPr marL="86750" marR="86750" marT="43375" marB="43375" anchor="ctr">
                    <a:lnL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8541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38730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0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주요 개체 설명 </a:t>
            </a:r>
            <a:r>
              <a:rPr lang="en-US" altLang="ko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–</a:t>
            </a:r>
            <a:r>
              <a:rPr lang="ko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실적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예시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4278CF9-D5EF-480C-B2F0-70FB3FF1CA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169" y="1246293"/>
            <a:ext cx="3435424" cy="321313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3E7455E-0106-4717-8C2E-85214E0B9F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129399"/>
              </p:ext>
            </p:extLst>
          </p:nvPr>
        </p:nvGraphicFramePr>
        <p:xfrm>
          <a:off x="4591021" y="1497307"/>
          <a:ext cx="3841001" cy="2711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1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1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175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292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BF2"/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값</a:t>
                      </a:r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BF2"/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B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6453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900" b="1" dirty="0"/>
                        <a:t>상품 판매가</a:t>
                      </a:r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en-US" altLang="ko-KR" sz="900" b="1" dirty="0"/>
                        <a:t>69,900</a:t>
                      </a:r>
                      <a:r>
                        <a:rPr lang="ko-KR" altLang="en-US" sz="900" b="1" dirty="0"/>
                        <a:t>원</a:t>
                      </a:r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en-US" altLang="ko-KR" sz="700" b="0" dirty="0"/>
                        <a:t>Vat</a:t>
                      </a:r>
                      <a:r>
                        <a:rPr lang="ko-KR" altLang="en-US" sz="700" b="0" dirty="0"/>
                        <a:t>포함</a:t>
                      </a:r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6453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900" b="1" dirty="0"/>
                        <a:t>업체지급액</a:t>
                      </a:r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en-US" altLang="ko-KR" sz="900" b="1" dirty="0"/>
                        <a:t>41,241</a:t>
                      </a:r>
                      <a:r>
                        <a:rPr lang="ko-KR" altLang="en-US" sz="900" b="1" dirty="0"/>
                        <a:t>원</a:t>
                      </a:r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en-US" altLang="ko-KR" sz="700" b="0" dirty="0"/>
                        <a:t>Vat</a:t>
                      </a:r>
                      <a:r>
                        <a:rPr lang="ko-KR" altLang="en-US" sz="700" b="0" dirty="0"/>
                        <a:t>포함</a:t>
                      </a:r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6453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900" b="1" dirty="0"/>
                        <a:t>상품 마진율</a:t>
                      </a:r>
                      <a:endParaRPr lang="en-US" altLang="ko-KR" sz="900" b="1" dirty="0"/>
                    </a:p>
                    <a:p>
                      <a:pPr algn="ctr" eaLnBrk="0" latinLnBrk="0" hangingPunct="0"/>
                      <a:r>
                        <a:rPr lang="en-US" altLang="ko-KR" sz="900" b="1" dirty="0"/>
                        <a:t>(G/M)</a:t>
                      </a:r>
                      <a:endParaRPr lang="ko-KR" altLang="en-US" sz="900" b="1" dirty="0"/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en-US" altLang="ko-KR" sz="900" b="1" dirty="0"/>
                        <a:t>41%</a:t>
                      </a:r>
                      <a:endParaRPr lang="ko-KR" altLang="en-US" sz="900" b="1" dirty="0"/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en-US" altLang="ko-KR" sz="700" b="0" dirty="0"/>
                        <a:t>= 1 – </a:t>
                      </a:r>
                      <a:r>
                        <a:rPr lang="ko-KR" altLang="en-US" sz="700" b="0" dirty="0"/>
                        <a:t>업체지급액</a:t>
                      </a:r>
                      <a:r>
                        <a:rPr lang="en-US" altLang="ko-KR" sz="700" b="0" dirty="0"/>
                        <a:t>/</a:t>
                      </a:r>
                      <a:r>
                        <a:rPr lang="ko-KR" altLang="en-US" sz="700" b="0" dirty="0"/>
                        <a:t>상품판매가</a:t>
                      </a:r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6453"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ko-KR" altLang="en-US" sz="900" b="1" dirty="0"/>
                        <a:t>예상전환율</a:t>
                      </a:r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en-US" altLang="ko-KR" sz="900" b="1" dirty="0"/>
                        <a:t>80%</a:t>
                      </a:r>
                      <a:endParaRPr lang="ko-KR" altLang="en-US" sz="900" b="1" dirty="0"/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eaLnBrk="0" latinLnBrk="0" hangingPunct="0"/>
                      <a:r>
                        <a:rPr lang="ko-KR" altLang="en-US" sz="700" b="0" dirty="0"/>
                        <a:t>과거 </a:t>
                      </a:r>
                      <a:r>
                        <a:rPr lang="en-US" altLang="ko-KR" sz="700" b="0" dirty="0"/>
                        <a:t>2</a:t>
                      </a:r>
                      <a:r>
                        <a:rPr lang="ko-KR" altLang="en-US" sz="700" b="0" dirty="0"/>
                        <a:t>개월 실적으로 집계</a:t>
                      </a:r>
                      <a:endParaRPr lang="en-US" altLang="ko-KR" sz="700" b="0" dirty="0"/>
                    </a:p>
                  </a:txBody>
                  <a:tcPr marL="61350" marR="61350" marT="30675" marB="30675"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Google Shape;175;p31">
            <a:extLst>
              <a:ext uri="{FF2B5EF4-FFF2-40B4-BE49-F238E27FC236}">
                <a16:creationId xmlns:a16="http://schemas.microsoft.com/office/drawing/2014/main" id="{AE1C71A2-5F96-439A-BE70-22DB6A4AEF2E}"/>
              </a:ext>
            </a:extLst>
          </p:cNvPr>
          <p:cNvSpPr txBox="1"/>
          <p:nvPr/>
        </p:nvSpPr>
        <p:spPr>
          <a:xfrm>
            <a:off x="897093" y="905785"/>
            <a:ext cx="7792706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예시</a:t>
            </a:r>
            <a:r>
              <a:rPr lang="en-US" altLang="ko-KR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7287723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EDF8DCB2-5F69-460C-B157-8AF551E50D09}"/>
              </a:ext>
            </a:extLst>
          </p:cNvPr>
          <p:cNvSpPr/>
          <p:nvPr/>
        </p:nvSpPr>
        <p:spPr>
          <a:xfrm>
            <a:off x="6216795" y="3420274"/>
            <a:ext cx="237326" cy="507285"/>
          </a:xfrm>
          <a:prstGeom prst="downArrow">
            <a:avLst/>
          </a:prstGeom>
          <a:solidFill>
            <a:srgbClr val="E3EBF2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52" name="Google Shape;3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0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주요 개체 설명 </a:t>
            </a:r>
            <a:r>
              <a:rPr lang="en-US" altLang="ko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–</a:t>
            </a:r>
            <a:r>
              <a:rPr lang="ko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실적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예시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509C8159-3489-49E4-AD3A-32367AA73A70}"/>
              </a:ext>
            </a:extLst>
          </p:cNvPr>
          <p:cNvGrpSpPr/>
          <p:nvPr/>
        </p:nvGrpSpPr>
        <p:grpSpPr>
          <a:xfrm>
            <a:off x="1274943" y="1444892"/>
            <a:ext cx="6689411" cy="3320755"/>
            <a:chOff x="785338" y="1484783"/>
            <a:chExt cx="8830278" cy="4383524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4912979-7E59-4C60-89E0-EE4E8C2F0A58}"/>
                </a:ext>
              </a:extLst>
            </p:cNvPr>
            <p:cNvSpPr/>
            <p:nvPr/>
          </p:nvSpPr>
          <p:spPr>
            <a:xfrm>
              <a:off x="785338" y="1484783"/>
              <a:ext cx="1008112" cy="434903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solidFill>
                    <a:schemeClr val="tx1"/>
                  </a:solidFill>
                </a:rPr>
                <a:t>상품판매가</a:t>
              </a:r>
              <a:endParaRPr lang="en-US" altLang="ko-KR" sz="8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(69,900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  <a:endParaRPr lang="ko-KR" altLang="en-US" sz="8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0D793A1-67FA-4300-9BFA-3E1825FBFB12}"/>
                </a:ext>
              </a:extLst>
            </p:cNvPr>
            <p:cNvSpPr/>
            <p:nvPr/>
          </p:nvSpPr>
          <p:spPr>
            <a:xfrm>
              <a:off x="1847528" y="1484783"/>
              <a:ext cx="1008112" cy="81914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solidFill>
                    <a:schemeClr val="tx1"/>
                  </a:solidFill>
                </a:rPr>
                <a:t>매출할인액</a:t>
              </a:r>
              <a:endParaRPr lang="en-US" altLang="ko-KR" sz="8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(7,710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  <a:endParaRPr lang="ko-KR" altLang="en-US" sz="800" b="1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147E41C-F1B2-4514-9C9E-D11531374790}"/>
                </a:ext>
              </a:extLst>
            </p:cNvPr>
            <p:cNvSpPr/>
            <p:nvPr/>
          </p:nvSpPr>
          <p:spPr>
            <a:xfrm>
              <a:off x="1847528" y="2384739"/>
              <a:ext cx="1008112" cy="45923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solidFill>
                    <a:schemeClr val="tx1"/>
                  </a:solidFill>
                </a:rPr>
                <a:t>부가세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(VAT)</a:t>
              </a: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(5,654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  <a:endParaRPr lang="ko-KR" altLang="en-US" sz="800" b="1" dirty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86EC6A3-9315-4B77-BE67-0098BDC77623}"/>
                </a:ext>
              </a:extLst>
            </p:cNvPr>
            <p:cNvSpPr/>
            <p:nvPr/>
          </p:nvSpPr>
          <p:spPr>
            <a:xfrm>
              <a:off x="1847528" y="2907014"/>
              <a:ext cx="1008112" cy="181813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solidFill>
                    <a:schemeClr val="tx1"/>
                  </a:solidFill>
                </a:rPr>
                <a:t>업체지급액</a:t>
              </a:r>
              <a:endParaRPr lang="en-US" altLang="ko-KR" sz="8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(37,492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  <a:endParaRPr lang="ko-KR" altLang="en-US" sz="800" b="1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5DCD1D8-1355-4474-A9E0-B353C7CAD733}"/>
                </a:ext>
              </a:extLst>
            </p:cNvPr>
            <p:cNvSpPr/>
            <p:nvPr/>
          </p:nvSpPr>
          <p:spPr>
            <a:xfrm>
              <a:off x="1847528" y="4797153"/>
              <a:ext cx="1008112" cy="103667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rIns="18000" rtlCol="0" anchor="ctr"/>
            <a:lstStyle/>
            <a:p>
              <a:pPr algn="ctr"/>
              <a:r>
                <a:rPr lang="ko-KR" altLang="en-US" sz="800" b="1" dirty="0" err="1">
                  <a:solidFill>
                    <a:schemeClr val="tx1"/>
                  </a:solidFill>
                </a:rPr>
                <a:t>실질수수료액</a:t>
              </a:r>
              <a:endParaRPr lang="en-US" altLang="ko-KR" sz="8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(19,044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C7CC7EA-E849-4406-BAFC-16069592269C}"/>
                </a:ext>
              </a:extLst>
            </p:cNvPr>
            <p:cNvSpPr txBox="1"/>
            <p:nvPr/>
          </p:nvSpPr>
          <p:spPr>
            <a:xfrm>
              <a:off x="2931622" y="1511679"/>
              <a:ext cx="3261229" cy="566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>
                  <a:latin typeface="+mn-ea"/>
                </a:rPr>
                <a:t>쿠폰할인 </a:t>
              </a:r>
              <a:r>
                <a:rPr lang="en-US" altLang="ko-KR" sz="700" b="1" dirty="0">
                  <a:latin typeface="+mn-ea"/>
                </a:rPr>
                <a:t>: 1,000</a:t>
              </a:r>
              <a:r>
                <a:rPr lang="ko-KR" altLang="en-US" sz="700" b="1" dirty="0">
                  <a:latin typeface="+mn-ea"/>
                </a:rPr>
                <a:t>원</a:t>
              </a:r>
              <a:endParaRPr lang="en-US" altLang="ko-KR" sz="700" b="1" dirty="0">
                <a:latin typeface="+mn-ea"/>
              </a:endParaRPr>
            </a:p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en-US" altLang="ko-KR" sz="700" b="1" dirty="0">
                  <a:latin typeface="+mn-ea"/>
                </a:rPr>
                <a:t>GSSHOP</a:t>
              </a:r>
              <a:r>
                <a:rPr lang="ko-KR" altLang="en-US" sz="700" b="1" dirty="0">
                  <a:latin typeface="+mn-ea"/>
                </a:rPr>
                <a:t>할인권 할인 </a:t>
              </a:r>
              <a:r>
                <a:rPr lang="en-US" altLang="ko-KR" sz="700" b="1" dirty="0">
                  <a:latin typeface="+mn-ea"/>
                </a:rPr>
                <a:t>:</a:t>
              </a:r>
              <a:r>
                <a:rPr lang="ko-KR" altLang="en-US" sz="700" b="1" dirty="0">
                  <a:latin typeface="+mn-ea"/>
                </a:rPr>
                <a:t> </a:t>
              </a:r>
              <a:r>
                <a:rPr lang="en-US" altLang="ko-KR" sz="700" b="1" dirty="0">
                  <a:latin typeface="+mn-ea"/>
                </a:rPr>
                <a:t>3,440</a:t>
              </a:r>
              <a:r>
                <a:rPr lang="ko-KR" altLang="en-US" sz="700" b="1" dirty="0">
                  <a:latin typeface="+mn-ea"/>
                </a:rPr>
                <a:t> </a:t>
              </a:r>
              <a:r>
                <a:rPr lang="en-US" altLang="ko-KR" sz="700" b="1" dirty="0">
                  <a:latin typeface="+mn-ea"/>
                </a:rPr>
                <a:t>[(69,900 – 1,000)*0.05]</a:t>
              </a:r>
            </a:p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>
                  <a:latin typeface="+mn-ea"/>
                </a:rPr>
                <a:t>카드즉시할인 </a:t>
              </a:r>
              <a:r>
                <a:rPr lang="en-US" altLang="ko-KR" sz="700" b="1" dirty="0">
                  <a:latin typeface="+mn-ea"/>
                </a:rPr>
                <a:t>: 3,270</a:t>
              </a:r>
              <a:r>
                <a:rPr lang="ko-KR" altLang="en-US" sz="700" b="1" dirty="0">
                  <a:latin typeface="+mn-ea"/>
                </a:rPr>
                <a:t> </a:t>
              </a:r>
              <a:r>
                <a:rPr lang="en-US" altLang="ko-KR" sz="700" b="1" dirty="0">
                  <a:latin typeface="+mn-ea"/>
                </a:rPr>
                <a:t>[(69,900 – 1,000)*0.05]</a:t>
              </a:r>
              <a:endParaRPr lang="ko-KR" altLang="en-US" sz="700" b="1" dirty="0">
                <a:latin typeface="+mn-ea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6073695-97C4-437F-8EBC-C7960CD1115E}"/>
                </a:ext>
              </a:extLst>
            </p:cNvPr>
            <p:cNvSpPr txBox="1"/>
            <p:nvPr/>
          </p:nvSpPr>
          <p:spPr>
            <a:xfrm>
              <a:off x="2931622" y="2482187"/>
              <a:ext cx="3261229" cy="272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en-US" altLang="ko-KR" sz="700" b="1" dirty="0">
                  <a:latin typeface="+mn-ea"/>
                </a:rPr>
                <a:t>(69,900</a:t>
              </a:r>
              <a:r>
                <a:rPr lang="ko-KR" altLang="en-US" sz="700" b="1" dirty="0">
                  <a:latin typeface="+mn-ea"/>
                </a:rPr>
                <a:t>원 </a:t>
              </a:r>
              <a:r>
                <a:rPr lang="en-US" altLang="ko-KR" sz="700" b="1" dirty="0">
                  <a:latin typeface="+mn-ea"/>
                </a:rPr>
                <a:t>– 7,710</a:t>
              </a:r>
              <a:r>
                <a:rPr lang="ko-KR" altLang="en-US" sz="700" b="1" dirty="0">
                  <a:latin typeface="+mn-ea"/>
                </a:rPr>
                <a:t>원</a:t>
              </a:r>
              <a:r>
                <a:rPr lang="en-US" altLang="ko-KR" sz="700" b="1" dirty="0">
                  <a:latin typeface="+mn-ea"/>
                </a:rPr>
                <a:t>) / 11</a:t>
              </a:r>
              <a:endParaRPr lang="ko-KR" altLang="en-US" sz="700" b="1" dirty="0">
                <a:latin typeface="+mn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66CC02C-73D6-4A8F-98BE-6797320DCA71}"/>
                </a:ext>
              </a:extLst>
            </p:cNvPr>
            <p:cNvSpPr txBox="1"/>
            <p:nvPr/>
          </p:nvSpPr>
          <p:spPr>
            <a:xfrm>
              <a:off x="2931622" y="3717031"/>
              <a:ext cx="3261229" cy="272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en-US" altLang="ko-KR" sz="700" b="1" dirty="0">
                  <a:latin typeface="+mn-ea"/>
                </a:rPr>
                <a:t>41,241</a:t>
              </a:r>
              <a:r>
                <a:rPr lang="ko-KR" altLang="en-US" sz="700" b="1" dirty="0">
                  <a:latin typeface="+mn-ea"/>
                </a:rPr>
                <a:t>원</a:t>
              </a:r>
              <a:r>
                <a:rPr lang="en-US" altLang="ko-KR" sz="700" b="1" dirty="0">
                  <a:latin typeface="+mn-ea"/>
                </a:rPr>
                <a:t> / 1.1</a:t>
              </a:r>
              <a:endParaRPr lang="ko-KR" altLang="en-US" sz="700" b="1" dirty="0">
                <a:latin typeface="+mn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6C3F39D-4DFF-4A3D-939D-548B0F229E6B}"/>
                </a:ext>
              </a:extLst>
            </p:cNvPr>
            <p:cNvSpPr txBox="1"/>
            <p:nvPr/>
          </p:nvSpPr>
          <p:spPr>
            <a:xfrm>
              <a:off x="2931622" y="5174251"/>
              <a:ext cx="3261229" cy="272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 err="1">
                  <a:latin typeface="+mn-ea"/>
                </a:rPr>
                <a:t>실질수수료율</a:t>
              </a:r>
              <a:r>
                <a:rPr lang="ko-KR" altLang="en-US" sz="700" b="1" dirty="0">
                  <a:latin typeface="+mn-ea"/>
                </a:rPr>
                <a:t> </a:t>
              </a:r>
              <a:r>
                <a:rPr lang="en-US" altLang="ko-KR" sz="700" b="1" dirty="0">
                  <a:latin typeface="+mn-ea"/>
                </a:rPr>
                <a:t>= 33.7% (19,044</a:t>
              </a:r>
              <a:r>
                <a:rPr lang="ko-KR" altLang="en-US" sz="700" b="1" dirty="0">
                  <a:latin typeface="+mn-ea"/>
                </a:rPr>
                <a:t>원</a:t>
              </a:r>
              <a:r>
                <a:rPr lang="en-US" altLang="ko-KR" sz="700" b="1" dirty="0">
                  <a:latin typeface="+mn-ea"/>
                </a:rPr>
                <a:t>/56,536</a:t>
              </a:r>
              <a:r>
                <a:rPr lang="ko-KR" altLang="en-US" sz="700" b="1" dirty="0">
                  <a:latin typeface="+mn-ea"/>
                </a:rPr>
                <a:t>원</a:t>
              </a:r>
              <a:r>
                <a:rPr lang="en-US" altLang="ko-KR" sz="700" b="1" dirty="0">
                  <a:latin typeface="+mn-ea"/>
                </a:rPr>
                <a:t>)</a:t>
              </a:r>
              <a:endParaRPr lang="ko-KR" altLang="en-US" sz="700" b="1" dirty="0">
                <a:latin typeface="+mn-ea"/>
              </a:endParaRPr>
            </a:p>
          </p:txBody>
        </p:sp>
        <p:sp>
          <p:nvSpPr>
            <p:cNvPr id="16" name="오른쪽 대괄호 15">
              <a:extLst>
                <a:ext uri="{FF2B5EF4-FFF2-40B4-BE49-F238E27FC236}">
                  <a16:creationId xmlns:a16="http://schemas.microsoft.com/office/drawing/2014/main" id="{99AD58F8-AAAB-444D-B706-CFA943711900}"/>
                </a:ext>
              </a:extLst>
            </p:cNvPr>
            <p:cNvSpPr/>
            <p:nvPr/>
          </p:nvSpPr>
          <p:spPr>
            <a:xfrm>
              <a:off x="6480883" y="2348880"/>
              <a:ext cx="3134733" cy="3519427"/>
            </a:xfrm>
            <a:prstGeom prst="rightBracket">
              <a:avLst/>
            </a:prstGeom>
            <a:ln w="19050">
              <a:solidFill>
                <a:schemeClr val="accent3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24030D0D-4315-438F-B756-AB4EFE9EDF5B}"/>
                </a:ext>
              </a:extLst>
            </p:cNvPr>
            <p:cNvCxnSpPr>
              <a:cxnSpLocks/>
            </p:cNvCxnSpPr>
            <p:nvPr/>
          </p:nvCxnSpPr>
          <p:spPr>
            <a:xfrm>
              <a:off x="1919536" y="2348880"/>
              <a:ext cx="4464496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FAE1D43C-957B-4AB0-BF44-38E962A921AE}"/>
                </a:ext>
              </a:extLst>
            </p:cNvPr>
            <p:cNvCxnSpPr>
              <a:cxnSpLocks/>
            </p:cNvCxnSpPr>
            <p:nvPr/>
          </p:nvCxnSpPr>
          <p:spPr>
            <a:xfrm>
              <a:off x="1919536" y="2879831"/>
              <a:ext cx="4464496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오른쪽 대괄호 19">
              <a:extLst>
                <a:ext uri="{FF2B5EF4-FFF2-40B4-BE49-F238E27FC236}">
                  <a16:creationId xmlns:a16="http://schemas.microsoft.com/office/drawing/2014/main" id="{F1613060-D50E-4862-9B22-3DD9B5AB24C8}"/>
                </a:ext>
              </a:extLst>
            </p:cNvPr>
            <p:cNvSpPr/>
            <p:nvPr/>
          </p:nvSpPr>
          <p:spPr>
            <a:xfrm>
              <a:off x="6480883" y="2879831"/>
              <a:ext cx="1872208" cy="2988476"/>
            </a:xfrm>
            <a:prstGeom prst="rightBracket">
              <a:avLst/>
            </a:prstGeom>
            <a:ln w="19050">
              <a:solidFill>
                <a:schemeClr val="accent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5629508-A8C9-4D1C-963B-D8C2ABE0E205}"/>
                </a:ext>
              </a:extLst>
            </p:cNvPr>
            <p:cNvSpPr txBox="1"/>
            <p:nvPr/>
          </p:nvSpPr>
          <p:spPr>
            <a:xfrm>
              <a:off x="6893716" y="3312618"/>
              <a:ext cx="1143393" cy="720550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b="1" dirty="0">
                  <a:solidFill>
                    <a:schemeClr val="tx1"/>
                  </a:solidFill>
                  <a:latin typeface="+mn-ea"/>
                </a:rPr>
                <a:t>총주문금액</a:t>
              </a:r>
              <a:endParaRPr lang="en-US" altLang="ko-KR" sz="1050" b="1" dirty="0">
                <a:solidFill>
                  <a:schemeClr val="tx1"/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50" b="1" dirty="0">
                  <a:solidFill>
                    <a:schemeClr val="tx1"/>
                  </a:solidFill>
                  <a:latin typeface="+mn-ea"/>
                </a:rPr>
                <a:t>56,536</a:t>
              </a:r>
              <a:r>
                <a:rPr lang="ko-KR" altLang="en-US" sz="1050" b="1" dirty="0">
                  <a:solidFill>
                    <a:schemeClr val="tx1"/>
                  </a:solidFill>
                  <a:latin typeface="+mn-ea"/>
                </a:rPr>
                <a:t>원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D56ACEF-0810-4932-BC12-CAC1B94A7F9A}"/>
                </a:ext>
              </a:extLst>
            </p:cNvPr>
            <p:cNvSpPr txBox="1"/>
            <p:nvPr/>
          </p:nvSpPr>
          <p:spPr>
            <a:xfrm>
              <a:off x="8416939" y="2759820"/>
              <a:ext cx="1143393" cy="692025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 err="1">
                  <a:solidFill>
                    <a:schemeClr val="tx1"/>
                  </a:solidFill>
                  <a:latin typeface="+mn-ea"/>
                </a:rPr>
                <a:t>고객결제액</a:t>
              </a:r>
              <a:endParaRPr lang="en-US" altLang="ko-KR" sz="1000" b="1" dirty="0">
                <a:solidFill>
                  <a:schemeClr val="tx1"/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b="1" dirty="0">
                  <a:solidFill>
                    <a:schemeClr val="tx1"/>
                  </a:solidFill>
                  <a:latin typeface="+mn-ea"/>
                </a:rPr>
                <a:t>62,190</a:t>
              </a:r>
              <a:r>
                <a:rPr lang="ko-KR" altLang="en-US" sz="1000" b="1" dirty="0">
                  <a:solidFill>
                    <a:schemeClr val="tx1"/>
                  </a:solidFill>
                  <a:latin typeface="+mn-ea"/>
                </a:rPr>
                <a:t>원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31C35E-80CF-4F89-A2B4-01ED9F3F0DF9}"/>
                </a:ext>
              </a:extLst>
            </p:cNvPr>
            <p:cNvSpPr txBox="1"/>
            <p:nvPr/>
          </p:nvSpPr>
          <p:spPr>
            <a:xfrm>
              <a:off x="6893716" y="4812475"/>
              <a:ext cx="1143393" cy="720550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b="1" dirty="0">
                  <a:solidFill>
                    <a:schemeClr val="tx1"/>
                  </a:solidFill>
                  <a:latin typeface="+mn-ea"/>
                </a:rPr>
                <a:t>예상취급액</a:t>
              </a:r>
              <a:endParaRPr lang="en-US" altLang="ko-KR" sz="1050" b="1" dirty="0">
                <a:solidFill>
                  <a:schemeClr val="tx1"/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50" b="1" dirty="0">
                  <a:solidFill>
                    <a:schemeClr val="tx1"/>
                  </a:solidFill>
                  <a:latin typeface="+mn-ea"/>
                </a:rPr>
                <a:t>45,223</a:t>
              </a:r>
              <a:r>
                <a:rPr lang="ko-KR" altLang="en-US" sz="1050" b="1" dirty="0">
                  <a:solidFill>
                    <a:schemeClr val="tx1"/>
                  </a:solidFill>
                  <a:latin typeface="+mn-ea"/>
                </a:rPr>
                <a:t>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A173FC1-4594-485E-AD5D-94E3B969CA38}"/>
                </a:ext>
              </a:extLst>
            </p:cNvPr>
            <p:cNvSpPr txBox="1"/>
            <p:nvPr/>
          </p:nvSpPr>
          <p:spPr>
            <a:xfrm>
              <a:off x="7106685" y="4183253"/>
              <a:ext cx="872778" cy="401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50" b="1" dirty="0">
                  <a:solidFill>
                    <a:schemeClr val="accent2"/>
                  </a:solidFill>
                  <a:latin typeface="+mn-ea"/>
                </a:rPr>
                <a:t> x 80%</a:t>
              </a:r>
              <a:endParaRPr lang="ko-KR" altLang="en-US" sz="1050" b="1" dirty="0">
                <a:solidFill>
                  <a:schemeClr val="accent2"/>
                </a:solidFill>
                <a:latin typeface="+mn-ea"/>
              </a:endParaRPr>
            </a:p>
          </p:txBody>
        </p:sp>
      </p:grpSp>
      <p:sp>
        <p:nvSpPr>
          <p:cNvPr id="24" name="Google Shape;175;p31">
            <a:extLst>
              <a:ext uri="{FF2B5EF4-FFF2-40B4-BE49-F238E27FC236}">
                <a16:creationId xmlns:a16="http://schemas.microsoft.com/office/drawing/2014/main" id="{0BDF22CD-49F8-4739-9754-2959FF145954}"/>
              </a:ext>
            </a:extLst>
          </p:cNvPr>
          <p:cNvSpPr txBox="1"/>
          <p:nvPr/>
        </p:nvSpPr>
        <p:spPr>
          <a:xfrm>
            <a:off x="311700" y="880846"/>
            <a:ext cx="8832300" cy="445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고객이 쿠폰할인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(1,000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원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), GSSHOP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할인권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5%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사용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카드즉시할인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5%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를 받아 구매한 경우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CCA8705-3F76-4C73-B635-10A940F2AA85}"/>
              </a:ext>
            </a:extLst>
          </p:cNvPr>
          <p:cNvSpPr/>
          <p:nvPr/>
        </p:nvSpPr>
        <p:spPr>
          <a:xfrm>
            <a:off x="1256427" y="1430932"/>
            <a:ext cx="4253475" cy="334349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28762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0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주요 개체 설명 </a:t>
            </a:r>
            <a:r>
              <a:rPr lang="en-US" altLang="ko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–</a:t>
            </a:r>
            <a:r>
              <a:rPr lang="ko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실적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예시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51861D3-7E7E-4710-AC9F-F183F6E7EFB3}"/>
              </a:ext>
            </a:extLst>
          </p:cNvPr>
          <p:cNvGrpSpPr/>
          <p:nvPr/>
        </p:nvGrpSpPr>
        <p:grpSpPr>
          <a:xfrm>
            <a:off x="1409777" y="1493753"/>
            <a:ext cx="5826619" cy="3397328"/>
            <a:chOff x="785338" y="1484783"/>
            <a:chExt cx="7533378" cy="439248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129A2CA-EEBC-411C-A309-8BCDB8E8CAE1}"/>
                </a:ext>
              </a:extLst>
            </p:cNvPr>
            <p:cNvSpPr/>
            <p:nvPr/>
          </p:nvSpPr>
          <p:spPr>
            <a:xfrm>
              <a:off x="785338" y="1484784"/>
              <a:ext cx="1008112" cy="43204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solidFill>
                    <a:schemeClr val="tx1"/>
                  </a:solidFill>
                </a:rPr>
                <a:t>상품판매가</a:t>
              </a:r>
              <a:endParaRPr lang="en-US" altLang="ko-KR" sz="8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(69,900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  <a:endParaRPr lang="ko-KR" altLang="en-US" sz="800" b="1" dirty="0">
                <a:solidFill>
                  <a:schemeClr val="tx1"/>
                </a:solidFill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8F033DD-5072-4EAD-AEAC-DE69E30E9657}"/>
                </a:ext>
              </a:extLst>
            </p:cNvPr>
            <p:cNvSpPr/>
            <p:nvPr/>
          </p:nvSpPr>
          <p:spPr>
            <a:xfrm>
              <a:off x="1847528" y="1484783"/>
              <a:ext cx="1008112" cy="81914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solidFill>
                    <a:schemeClr val="tx1"/>
                  </a:solidFill>
                </a:rPr>
                <a:t>매출할인액</a:t>
              </a:r>
              <a:endParaRPr lang="en-US" altLang="ko-KR" sz="8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(7,710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  <a:endParaRPr lang="ko-KR" altLang="en-US" sz="800" b="1" dirty="0">
                <a:solidFill>
                  <a:schemeClr val="tx1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F4042005-3B84-43D2-AA53-4400CFF65695}"/>
                </a:ext>
              </a:extLst>
            </p:cNvPr>
            <p:cNvSpPr/>
            <p:nvPr/>
          </p:nvSpPr>
          <p:spPr>
            <a:xfrm>
              <a:off x="1847528" y="2384739"/>
              <a:ext cx="1008112" cy="45923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solidFill>
                    <a:schemeClr val="tx1"/>
                  </a:solidFill>
                </a:rPr>
                <a:t>부가세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(VAT)</a:t>
              </a: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(5,654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  <a:endParaRPr lang="ko-KR" altLang="en-US" sz="800" b="1" dirty="0">
                <a:solidFill>
                  <a:schemeClr val="tx1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13A3EEFB-00DE-4D4F-BD2F-8E3885431376}"/>
                </a:ext>
              </a:extLst>
            </p:cNvPr>
            <p:cNvSpPr/>
            <p:nvPr/>
          </p:nvSpPr>
          <p:spPr>
            <a:xfrm>
              <a:off x="1847528" y="2907014"/>
              <a:ext cx="1008112" cy="181813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solidFill>
                    <a:schemeClr val="tx1"/>
                  </a:solidFill>
                </a:rPr>
                <a:t>업체지급액</a:t>
              </a:r>
              <a:endParaRPr lang="en-US" altLang="ko-KR" sz="8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(37,492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  <a:endParaRPr lang="ko-KR" altLang="en-US" sz="800" b="1" dirty="0">
                <a:solidFill>
                  <a:schemeClr val="tx1"/>
                </a:solidFill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6C1CC3E5-A130-4A6A-B4C0-072AD5362EB4}"/>
                </a:ext>
              </a:extLst>
            </p:cNvPr>
            <p:cNvSpPr/>
            <p:nvPr/>
          </p:nvSpPr>
          <p:spPr>
            <a:xfrm>
              <a:off x="1847528" y="4797152"/>
              <a:ext cx="1008112" cy="10081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rIns="18000" rtlCol="0" anchor="ctr"/>
            <a:lstStyle/>
            <a:p>
              <a:pPr algn="ctr"/>
              <a:r>
                <a:rPr lang="ko-KR" altLang="en-US" sz="800" b="1" dirty="0" err="1">
                  <a:solidFill>
                    <a:schemeClr val="tx1"/>
                  </a:solidFill>
                </a:rPr>
                <a:t>실질수수료액</a:t>
              </a:r>
              <a:endParaRPr lang="en-US" altLang="ko-KR" sz="8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(19,044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7ACB5FE3-5EB7-4D6C-8A5C-F934B368916F}"/>
                </a:ext>
              </a:extLst>
            </p:cNvPr>
            <p:cNvCxnSpPr/>
            <p:nvPr/>
          </p:nvCxnSpPr>
          <p:spPr>
            <a:xfrm>
              <a:off x="1919536" y="5877272"/>
              <a:ext cx="2448272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240025E-6287-49F0-A791-37E31C808105}"/>
                </a:ext>
              </a:extLst>
            </p:cNvPr>
            <p:cNvCxnSpPr/>
            <p:nvPr/>
          </p:nvCxnSpPr>
          <p:spPr>
            <a:xfrm flipV="1">
              <a:off x="2864605" y="3717032"/>
              <a:ext cx="1359187" cy="104426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6726401-D1BC-4FFC-8143-29FEBB079980}"/>
                </a:ext>
              </a:extLst>
            </p:cNvPr>
            <p:cNvSpPr/>
            <p:nvPr/>
          </p:nvSpPr>
          <p:spPr>
            <a:xfrm>
              <a:off x="4295800" y="3717032"/>
              <a:ext cx="1008112" cy="64807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rIns="18000" rtlCol="0" anchor="ctr"/>
            <a:lstStyle/>
            <a:p>
              <a:pPr algn="ctr"/>
              <a:r>
                <a:rPr lang="ko-KR" altLang="en-US" sz="800" b="1" dirty="0">
                  <a:solidFill>
                    <a:schemeClr val="tx1"/>
                  </a:solidFill>
                </a:rPr>
                <a:t>변동비</a:t>
              </a:r>
              <a:endParaRPr lang="en-US" altLang="ko-KR" sz="8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(4,500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4EF940ED-C97B-46ED-8BC1-D9ACC25EB071}"/>
                </a:ext>
              </a:extLst>
            </p:cNvPr>
            <p:cNvSpPr/>
            <p:nvPr/>
          </p:nvSpPr>
          <p:spPr>
            <a:xfrm>
              <a:off x="4295800" y="4437112"/>
              <a:ext cx="1008112" cy="136815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rIns="18000" rtlCol="0" anchor="ctr"/>
            <a:lstStyle/>
            <a:p>
              <a:pPr algn="ctr"/>
              <a:r>
                <a:rPr lang="ko-KR" altLang="en-US" sz="800" b="1" dirty="0" err="1">
                  <a:solidFill>
                    <a:schemeClr val="tx1"/>
                  </a:solidFill>
                </a:rPr>
                <a:t>공헌이익액</a:t>
              </a:r>
              <a:endParaRPr lang="en-US" altLang="ko-KR" sz="8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tx1"/>
                  </a:solidFill>
                </a:rPr>
                <a:t>(14,544</a:t>
              </a:r>
              <a:r>
                <a:rPr lang="ko-KR" altLang="en-US" sz="800" b="1" dirty="0">
                  <a:solidFill>
                    <a:schemeClr val="tx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B854BB2-312A-4D47-B3E6-185E13671443}"/>
                </a:ext>
              </a:extLst>
            </p:cNvPr>
            <p:cNvSpPr/>
            <p:nvPr/>
          </p:nvSpPr>
          <p:spPr>
            <a:xfrm>
              <a:off x="5550337" y="4437257"/>
              <a:ext cx="1008113" cy="50391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rIns="18000" rtlCol="0" anchor="ctr"/>
            <a:lstStyle/>
            <a:p>
              <a:pPr algn="ctr"/>
              <a:r>
                <a:rPr lang="ko-KR" altLang="en-US" sz="800" b="1" dirty="0">
                  <a:solidFill>
                    <a:schemeClr val="bg1"/>
                  </a:solidFill>
                </a:rPr>
                <a:t>고정비</a:t>
              </a:r>
              <a:endParaRPr lang="en-US" altLang="ko-KR" sz="800" b="1" dirty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bg1"/>
                  </a:solidFill>
                </a:rPr>
                <a:t>(5,500</a:t>
              </a:r>
              <a:r>
                <a:rPr lang="ko-KR" altLang="en-US" sz="800" b="1" dirty="0">
                  <a:solidFill>
                    <a:schemeClr val="bg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bg1"/>
                  </a:solidFill>
                </a:rPr>
                <a:t>)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7529C9D-E4B5-4231-AD69-839D847CB428}"/>
                </a:ext>
              </a:extLst>
            </p:cNvPr>
            <p:cNvSpPr/>
            <p:nvPr/>
          </p:nvSpPr>
          <p:spPr>
            <a:xfrm>
              <a:off x="5555517" y="4995390"/>
              <a:ext cx="1008113" cy="305818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rIns="18000" rtlCol="0" anchor="ctr"/>
            <a:lstStyle/>
            <a:p>
              <a:pPr algn="ctr"/>
              <a:r>
                <a:rPr lang="ko-KR" altLang="en-US" sz="800" b="1" dirty="0">
                  <a:solidFill>
                    <a:schemeClr val="bg1"/>
                  </a:solidFill>
                </a:rPr>
                <a:t>공통비</a:t>
              </a:r>
              <a:endParaRPr lang="en-US" altLang="ko-KR" sz="8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8124FA67-F824-4317-813C-0DC08BE5CF52}"/>
                </a:ext>
              </a:extLst>
            </p:cNvPr>
            <p:cNvSpPr/>
            <p:nvPr/>
          </p:nvSpPr>
          <p:spPr>
            <a:xfrm>
              <a:off x="5555517" y="5360893"/>
              <a:ext cx="1008113" cy="44437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rIns="18000" rtlCol="0" anchor="ctr"/>
            <a:lstStyle/>
            <a:p>
              <a:pPr algn="ctr"/>
              <a:r>
                <a:rPr lang="ko-KR" altLang="en-US" sz="800" b="1" dirty="0" err="1">
                  <a:solidFill>
                    <a:schemeClr val="bg1"/>
                  </a:solidFill>
                </a:rPr>
                <a:t>영업이익액</a:t>
              </a:r>
              <a:endParaRPr lang="en-US" altLang="ko-KR" sz="800" b="1" dirty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800" b="1" dirty="0">
                  <a:solidFill>
                    <a:schemeClr val="bg1"/>
                  </a:solidFill>
                </a:rPr>
                <a:t>(8,500</a:t>
              </a:r>
              <a:r>
                <a:rPr lang="ko-KR" altLang="en-US" sz="800" b="1" dirty="0">
                  <a:solidFill>
                    <a:schemeClr val="bg1"/>
                  </a:solidFill>
                </a:rPr>
                <a:t>원</a:t>
              </a:r>
              <a:r>
                <a:rPr lang="en-US" altLang="ko-KR" sz="800" b="1" dirty="0">
                  <a:solidFill>
                    <a:schemeClr val="bg1"/>
                  </a:solidFill>
                </a:rPr>
                <a:t>)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C17D5C0-4B3B-4996-8B61-ACF36780E5D6}"/>
                </a:ext>
              </a:extLst>
            </p:cNvPr>
            <p:cNvSpPr txBox="1"/>
            <p:nvPr/>
          </p:nvSpPr>
          <p:spPr>
            <a:xfrm>
              <a:off x="5338609" y="3375245"/>
              <a:ext cx="2718374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>
                  <a:latin typeface="+mn-ea"/>
                </a:rPr>
                <a:t>카드가맹점 수수료</a:t>
              </a:r>
              <a:endParaRPr lang="en-US" altLang="ko-KR" sz="700" b="1" dirty="0">
                <a:latin typeface="+mn-ea"/>
              </a:endParaRPr>
            </a:p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>
                  <a:latin typeface="+mn-ea"/>
                </a:rPr>
                <a:t>무이자할부 수수료</a:t>
              </a:r>
              <a:endParaRPr lang="en-US" altLang="ko-KR" sz="700" b="1" dirty="0">
                <a:latin typeface="+mn-ea"/>
              </a:endParaRPr>
            </a:p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 err="1">
                  <a:latin typeface="+mn-ea"/>
                </a:rPr>
                <a:t>배송비</a:t>
              </a:r>
              <a:endParaRPr lang="en-US" altLang="ko-KR" sz="700" b="1" dirty="0">
                <a:latin typeface="+mn-ea"/>
              </a:endParaRPr>
            </a:p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 err="1">
                  <a:latin typeface="+mn-ea"/>
                </a:rPr>
                <a:t>고객센터비</a:t>
              </a:r>
              <a:endParaRPr lang="en-US" altLang="ko-KR" sz="700" b="1" dirty="0">
                <a:latin typeface="+mn-ea"/>
              </a:endParaRPr>
            </a:p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 err="1">
                  <a:latin typeface="+mn-ea"/>
                </a:rPr>
                <a:t>판촉비</a:t>
              </a:r>
              <a:r>
                <a:rPr lang="ko-KR" altLang="en-US" sz="700" b="1" dirty="0">
                  <a:latin typeface="+mn-ea"/>
                </a:rPr>
                <a:t> 등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45AB88D-51C6-41E1-B20A-3A8BBEFF685B}"/>
                </a:ext>
              </a:extLst>
            </p:cNvPr>
            <p:cNvSpPr txBox="1"/>
            <p:nvPr/>
          </p:nvSpPr>
          <p:spPr>
            <a:xfrm>
              <a:off x="6563628" y="4351696"/>
              <a:ext cx="1755087" cy="537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>
                  <a:latin typeface="+mn-ea"/>
                </a:rPr>
                <a:t>사업부 인건비</a:t>
              </a:r>
              <a:endParaRPr lang="en-US" altLang="ko-KR" sz="700" b="1" dirty="0">
                <a:latin typeface="+mn-ea"/>
              </a:endParaRPr>
            </a:p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en-US" altLang="ko-KR" sz="700" b="1" dirty="0">
                  <a:latin typeface="+mn-ea"/>
                </a:rPr>
                <a:t>SO </a:t>
              </a:r>
              <a:r>
                <a:rPr lang="ko-KR" altLang="en-US" sz="700" b="1" dirty="0" err="1">
                  <a:latin typeface="+mn-ea"/>
                </a:rPr>
                <a:t>송출료</a:t>
              </a:r>
              <a:endParaRPr lang="en-US" altLang="ko-KR" sz="700" b="1" dirty="0">
                <a:latin typeface="+mn-ea"/>
              </a:endParaRPr>
            </a:p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>
                  <a:latin typeface="+mn-ea"/>
                </a:rPr>
                <a:t>방송제작비 등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9E8C4B0-F25F-419B-B3C0-6F0DA5451426}"/>
                </a:ext>
              </a:extLst>
            </p:cNvPr>
            <p:cNvSpPr txBox="1"/>
            <p:nvPr/>
          </p:nvSpPr>
          <p:spPr>
            <a:xfrm>
              <a:off x="6563629" y="4941167"/>
              <a:ext cx="17550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>
                  <a:latin typeface="+mn-ea"/>
                </a:rPr>
                <a:t>지원부서 인건비</a:t>
              </a:r>
              <a:endParaRPr lang="en-US" altLang="ko-KR" sz="700" b="1" dirty="0">
                <a:latin typeface="+mn-ea"/>
              </a:endParaRPr>
            </a:p>
            <a:p>
              <a:pPr marL="88900" indent="-88900">
                <a:buFont typeface="Arial" panose="020B0604020202020204" pitchFamily="34" charset="0"/>
                <a:buChar char="•"/>
              </a:pPr>
              <a:r>
                <a:rPr lang="ko-KR" altLang="en-US" sz="700" b="1" dirty="0">
                  <a:latin typeface="+mn-ea"/>
                </a:rPr>
                <a:t>건물관리비 등</a:t>
              </a:r>
            </a:p>
          </p:txBody>
        </p:sp>
      </p:grpSp>
      <p:sp>
        <p:nvSpPr>
          <p:cNvPr id="22" name="Google Shape;175;p31">
            <a:extLst>
              <a:ext uri="{FF2B5EF4-FFF2-40B4-BE49-F238E27FC236}">
                <a16:creationId xmlns:a16="http://schemas.microsoft.com/office/drawing/2014/main" id="{081FA9F4-5F05-4A55-AAD3-0F1C74143011}"/>
              </a:ext>
            </a:extLst>
          </p:cNvPr>
          <p:cNvSpPr txBox="1"/>
          <p:nvPr/>
        </p:nvSpPr>
        <p:spPr>
          <a:xfrm>
            <a:off x="311700" y="880846"/>
            <a:ext cx="8832300" cy="445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수수료액에서 변동비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고정비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공통비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차감 → 영업이익액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680517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1884641" y="1982850"/>
            <a:ext cx="5374718" cy="13117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200" b="1" dirty="0">
                <a:latin typeface="Nanum Gothic"/>
                <a:ea typeface="Nanum Gothic"/>
                <a:cs typeface="Nanum Gothic"/>
                <a:sym typeface="Nanum Gothic"/>
              </a:rPr>
              <a:t>분석 </a:t>
            </a:r>
            <a:r>
              <a:rPr lang="en-US" altLang="ko-KR" sz="4200" b="1" dirty="0">
                <a:latin typeface="Nanum Gothic"/>
                <a:ea typeface="Nanum Gothic"/>
                <a:cs typeface="Nanum Gothic"/>
                <a:sym typeface="Nanum Gothic"/>
              </a:rPr>
              <a:t>/ </a:t>
            </a:r>
            <a:r>
              <a:rPr lang="ko-KR" altLang="en-US" sz="4200" b="1" dirty="0">
                <a:latin typeface="Nanum Gothic"/>
                <a:ea typeface="Nanum Gothic"/>
                <a:cs typeface="Nanum Gothic"/>
                <a:sym typeface="Nanum Gothic"/>
              </a:rPr>
              <a:t>시각화</a:t>
            </a:r>
          </a:p>
        </p:txBody>
      </p:sp>
    </p:spTree>
    <p:extLst>
      <p:ext uri="{BB962C8B-B14F-4D97-AF65-F5344CB8AC3E}">
        <p14:creationId xmlns:p14="http://schemas.microsoft.com/office/powerpoint/2010/main" val="1979064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7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BI Portal </a:t>
            </a:r>
            <a:r>
              <a:rPr lang="ko-KR" altLang="en-US" sz="2200" b="1" dirty="0">
                <a:latin typeface="Nanum Gothic"/>
                <a:ea typeface="Nanum Gothic"/>
                <a:cs typeface="Nanum Gothic"/>
                <a:sym typeface="Nanum Gothic"/>
              </a:rPr>
              <a:t>구성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6113AC5-61E8-4F72-96A0-E32C230B9F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0" b="6498"/>
          <a:stretch/>
        </p:blipFill>
        <p:spPr>
          <a:xfrm>
            <a:off x="991176" y="1236606"/>
            <a:ext cx="4802348" cy="353918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6" name="Google Shape;126;p27">
            <a:extLst>
              <a:ext uri="{FF2B5EF4-FFF2-40B4-BE49-F238E27FC236}">
                <a16:creationId xmlns:a16="http://schemas.microsoft.com/office/drawing/2014/main" id="{898C5832-556D-4B21-8979-EC8222BBF99E}"/>
              </a:ext>
            </a:extLst>
          </p:cNvPr>
          <p:cNvSpPr txBox="1"/>
          <p:nvPr/>
        </p:nvSpPr>
        <p:spPr>
          <a:xfrm>
            <a:off x="6476958" y="1931104"/>
            <a:ext cx="1644000" cy="2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공통 </a:t>
            </a: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메인 메뉴</a:t>
            </a:r>
            <a:endParaRPr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" name="Google Shape;127;p27">
            <a:extLst>
              <a:ext uri="{FF2B5EF4-FFF2-40B4-BE49-F238E27FC236}">
                <a16:creationId xmlns:a16="http://schemas.microsoft.com/office/drawing/2014/main" id="{D0BDAB34-72E7-403C-9BEA-C51AC4C85395}"/>
              </a:ext>
            </a:extLst>
          </p:cNvPr>
          <p:cNvSpPr/>
          <p:nvPr/>
        </p:nvSpPr>
        <p:spPr>
          <a:xfrm>
            <a:off x="6146950" y="1934731"/>
            <a:ext cx="244200" cy="2304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1</a:t>
            </a:r>
            <a:endParaRPr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B834D1D-7A76-4D71-820D-45A1901ECFBC}"/>
              </a:ext>
            </a:extLst>
          </p:cNvPr>
          <p:cNvSpPr/>
          <p:nvPr/>
        </p:nvSpPr>
        <p:spPr>
          <a:xfrm>
            <a:off x="991175" y="1397150"/>
            <a:ext cx="3181043" cy="24197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B77F5F87-3A78-438E-8836-406771FE48EE}"/>
              </a:ext>
            </a:extLst>
          </p:cNvPr>
          <p:cNvSpPr/>
          <p:nvPr/>
        </p:nvSpPr>
        <p:spPr>
          <a:xfrm>
            <a:off x="4579891" y="1643771"/>
            <a:ext cx="836703" cy="20010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3CB56969-3C47-4265-A223-E97B66F4400E}"/>
              </a:ext>
            </a:extLst>
          </p:cNvPr>
          <p:cNvSpPr/>
          <p:nvPr/>
        </p:nvSpPr>
        <p:spPr>
          <a:xfrm>
            <a:off x="991175" y="4152091"/>
            <a:ext cx="2324393" cy="637413"/>
          </a:xfrm>
          <a:prstGeom prst="roundRect">
            <a:avLst>
              <a:gd name="adj" fmla="val 12287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Google Shape;127;p27">
            <a:extLst>
              <a:ext uri="{FF2B5EF4-FFF2-40B4-BE49-F238E27FC236}">
                <a16:creationId xmlns:a16="http://schemas.microsoft.com/office/drawing/2014/main" id="{122E70CA-0F4D-4883-AF84-7B8821480B27}"/>
              </a:ext>
            </a:extLst>
          </p:cNvPr>
          <p:cNvSpPr/>
          <p:nvPr/>
        </p:nvSpPr>
        <p:spPr>
          <a:xfrm>
            <a:off x="746976" y="1383440"/>
            <a:ext cx="244200" cy="2304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1</a:t>
            </a:r>
            <a:endParaRPr sz="1100"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2" name="Google Shape;127;p27">
            <a:extLst>
              <a:ext uri="{FF2B5EF4-FFF2-40B4-BE49-F238E27FC236}">
                <a16:creationId xmlns:a16="http://schemas.microsoft.com/office/drawing/2014/main" id="{E6396AE5-A66A-45B7-88DC-ED51B18B39B8}"/>
              </a:ext>
            </a:extLst>
          </p:cNvPr>
          <p:cNvSpPr/>
          <p:nvPr/>
        </p:nvSpPr>
        <p:spPr>
          <a:xfrm>
            <a:off x="4563516" y="1415914"/>
            <a:ext cx="244200" cy="2304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b="1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2</a:t>
            </a:r>
            <a:endParaRPr sz="1100"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3" name="Google Shape;127;p27">
            <a:extLst>
              <a:ext uri="{FF2B5EF4-FFF2-40B4-BE49-F238E27FC236}">
                <a16:creationId xmlns:a16="http://schemas.microsoft.com/office/drawing/2014/main" id="{244A81FA-3F28-4BD1-AD50-F1B0A5B8C53E}"/>
              </a:ext>
            </a:extLst>
          </p:cNvPr>
          <p:cNvSpPr/>
          <p:nvPr/>
        </p:nvSpPr>
        <p:spPr>
          <a:xfrm>
            <a:off x="734040" y="4149758"/>
            <a:ext cx="244200" cy="2304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b="1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3</a:t>
            </a:r>
            <a:endParaRPr sz="1100"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" name="Google Shape;126;p27">
            <a:extLst>
              <a:ext uri="{FF2B5EF4-FFF2-40B4-BE49-F238E27FC236}">
                <a16:creationId xmlns:a16="http://schemas.microsoft.com/office/drawing/2014/main" id="{E85EB4C5-951E-4CC8-BCF7-CE80D42F57A8}"/>
              </a:ext>
            </a:extLst>
          </p:cNvPr>
          <p:cNvSpPr txBox="1"/>
          <p:nvPr/>
        </p:nvSpPr>
        <p:spPr>
          <a:xfrm>
            <a:off x="6476958" y="2894365"/>
            <a:ext cx="1644000" cy="2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개인화 보고서</a:t>
            </a:r>
            <a:endParaRPr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5" name="Google Shape;127;p27">
            <a:extLst>
              <a:ext uri="{FF2B5EF4-FFF2-40B4-BE49-F238E27FC236}">
                <a16:creationId xmlns:a16="http://schemas.microsoft.com/office/drawing/2014/main" id="{C3864A88-D64E-4281-AA00-425E1417F9DE}"/>
              </a:ext>
            </a:extLst>
          </p:cNvPr>
          <p:cNvSpPr/>
          <p:nvPr/>
        </p:nvSpPr>
        <p:spPr>
          <a:xfrm>
            <a:off x="6146950" y="2897992"/>
            <a:ext cx="244200" cy="2304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b="1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2</a:t>
            </a:r>
            <a:endParaRPr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6" name="Google Shape;126;p27">
            <a:extLst>
              <a:ext uri="{FF2B5EF4-FFF2-40B4-BE49-F238E27FC236}">
                <a16:creationId xmlns:a16="http://schemas.microsoft.com/office/drawing/2014/main" id="{F62BBFA1-7FDB-4219-9B7B-DC903C571980}"/>
              </a:ext>
            </a:extLst>
          </p:cNvPr>
          <p:cNvSpPr txBox="1"/>
          <p:nvPr/>
        </p:nvSpPr>
        <p:spPr>
          <a:xfrm>
            <a:off x="6476957" y="3826079"/>
            <a:ext cx="2402709" cy="2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최근 사용</a:t>
            </a:r>
            <a:r>
              <a:rPr lang="en-US" altLang="ko-KR" b="1" dirty="0"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자주 사용 리포트</a:t>
            </a:r>
            <a:endParaRPr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" name="Google Shape;127;p27">
            <a:extLst>
              <a:ext uri="{FF2B5EF4-FFF2-40B4-BE49-F238E27FC236}">
                <a16:creationId xmlns:a16="http://schemas.microsoft.com/office/drawing/2014/main" id="{ED091B9D-7565-4D22-895D-7F5F59250D17}"/>
              </a:ext>
            </a:extLst>
          </p:cNvPr>
          <p:cNvSpPr/>
          <p:nvPr/>
        </p:nvSpPr>
        <p:spPr>
          <a:xfrm>
            <a:off x="6146950" y="3829706"/>
            <a:ext cx="244200" cy="2304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b="1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3</a:t>
            </a:r>
            <a:endParaRPr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도씨에 만들기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" name="Google Shape;175;p31">
            <a:extLst>
              <a:ext uri="{FF2B5EF4-FFF2-40B4-BE49-F238E27FC236}">
                <a16:creationId xmlns:a16="http://schemas.microsoft.com/office/drawing/2014/main" id="{4544A9F8-0A08-432F-AB05-6297F536B422}"/>
              </a:ext>
            </a:extLst>
          </p:cNvPr>
          <p:cNvSpPr txBox="1"/>
          <p:nvPr/>
        </p:nvSpPr>
        <p:spPr>
          <a:xfrm>
            <a:off x="311700" y="880846"/>
            <a:ext cx="8832300" cy="591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저장 된 파일 </a:t>
            </a:r>
            <a:r>
              <a:rPr lang="ko-KR" altLang="en-US" sz="15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우클릭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&gt; ‘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도씨에 만들기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’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4F1AAEA-4745-4692-BA4F-A1C92AB20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4736" y="1579677"/>
            <a:ext cx="4034528" cy="334697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305AB3B-9DDE-48DA-B07D-3D86536FA673}"/>
              </a:ext>
            </a:extLst>
          </p:cNvPr>
          <p:cNvSpPr/>
          <p:nvPr/>
        </p:nvSpPr>
        <p:spPr>
          <a:xfrm>
            <a:off x="4774424" y="4159839"/>
            <a:ext cx="677075" cy="177710"/>
          </a:xfrm>
          <a:prstGeom prst="roundRect">
            <a:avLst>
              <a:gd name="adj" fmla="val 325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DC73BAF-648C-40E4-80D1-0A2FA135545C}"/>
              </a:ext>
            </a:extLst>
          </p:cNvPr>
          <p:cNvSpPr/>
          <p:nvPr/>
        </p:nvSpPr>
        <p:spPr>
          <a:xfrm>
            <a:off x="3894925" y="2142575"/>
            <a:ext cx="732916" cy="177710"/>
          </a:xfrm>
          <a:prstGeom prst="roundRect">
            <a:avLst>
              <a:gd name="adj" fmla="val 325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4972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EDBFC84-98F8-40F3-936F-3554BEB18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12" y="1882146"/>
            <a:ext cx="5081552" cy="259375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85" name="Google Shape;18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시각화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(EDA)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" name="Google Shape;175;p31">
            <a:extLst>
              <a:ext uri="{FF2B5EF4-FFF2-40B4-BE49-F238E27FC236}">
                <a16:creationId xmlns:a16="http://schemas.microsoft.com/office/drawing/2014/main" id="{4544A9F8-0A08-432F-AB05-6297F536B422}"/>
              </a:ext>
            </a:extLst>
          </p:cNvPr>
          <p:cNvSpPr txBox="1"/>
          <p:nvPr/>
        </p:nvSpPr>
        <p:spPr>
          <a:xfrm>
            <a:off x="311700" y="880846"/>
            <a:ext cx="8832300" cy="40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‘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시각화 변경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’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으로 다양한 형태의 차트를 활용하여 분석 가능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DC73BAF-648C-40E4-80D1-0A2FA135545C}"/>
              </a:ext>
            </a:extLst>
          </p:cNvPr>
          <p:cNvSpPr/>
          <p:nvPr/>
        </p:nvSpPr>
        <p:spPr>
          <a:xfrm>
            <a:off x="4515973" y="1882146"/>
            <a:ext cx="732916" cy="177710"/>
          </a:xfrm>
          <a:prstGeom prst="roundRect">
            <a:avLst>
              <a:gd name="adj" fmla="val 325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BA04C92-472E-42A8-81D9-9A9C7F8AC4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8626" y="1312829"/>
            <a:ext cx="3280672" cy="3732390"/>
          </a:xfrm>
          <a:prstGeom prst="rect">
            <a:avLst/>
          </a:prstGeom>
        </p:spPr>
      </p:pic>
      <p:sp>
        <p:nvSpPr>
          <p:cNvPr id="12" name="Google Shape;106;p26">
            <a:extLst>
              <a:ext uri="{FF2B5EF4-FFF2-40B4-BE49-F238E27FC236}">
                <a16:creationId xmlns:a16="http://schemas.microsoft.com/office/drawing/2014/main" id="{1FE8DD75-84DD-4B80-86B1-2535BEDC75BF}"/>
              </a:ext>
            </a:extLst>
          </p:cNvPr>
          <p:cNvSpPr/>
          <p:nvPr/>
        </p:nvSpPr>
        <p:spPr>
          <a:xfrm rot="5400000">
            <a:off x="4215964" y="2915071"/>
            <a:ext cx="2523454" cy="457604"/>
          </a:xfrm>
          <a:prstGeom prst="triangle">
            <a:avLst>
              <a:gd name="adj" fmla="val 50808"/>
            </a:avLst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1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1665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시각화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실습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_</a:t>
            </a:r>
            <a:r>
              <a:rPr lang="ko-KR" altLang="en-US" sz="22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히트맵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F73BD41-D44C-4BD9-9E49-A34AE8A6E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127" y="1393986"/>
            <a:ext cx="3730860" cy="356598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9385C1C-1497-41D4-A7A4-B7F8AC1306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195322"/>
            <a:ext cx="4369576" cy="1526058"/>
          </a:xfrm>
          <a:prstGeom prst="rect">
            <a:avLst/>
          </a:prstGeom>
        </p:spPr>
      </p:pic>
      <p:sp>
        <p:nvSpPr>
          <p:cNvPr id="13" name="Google Shape;175;p31">
            <a:extLst>
              <a:ext uri="{FF2B5EF4-FFF2-40B4-BE49-F238E27FC236}">
                <a16:creationId xmlns:a16="http://schemas.microsoft.com/office/drawing/2014/main" id="{CFC30DB5-0A7A-47AF-A265-E3E713CBB2EB}"/>
              </a:ext>
            </a:extLst>
          </p:cNvPr>
          <p:cNvSpPr txBox="1"/>
          <p:nvPr/>
        </p:nvSpPr>
        <p:spPr>
          <a:xfrm>
            <a:off x="311700" y="880846"/>
            <a:ext cx="8832300" cy="40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기능 실습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 </a:t>
            </a:r>
            <a:r>
              <a:rPr lang="ko-KR" altLang="en-US" sz="1500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임계값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페이지추가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포맷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그룹만들기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부분합계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 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889450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시각화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실습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_</a:t>
            </a: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막대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/</a:t>
            </a: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선 그래프</a:t>
            </a:r>
            <a:endParaRPr sz="2200" b="1" dirty="0">
              <a:solidFill>
                <a:srgbClr val="C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" name="Google Shape;175;p31">
            <a:extLst>
              <a:ext uri="{FF2B5EF4-FFF2-40B4-BE49-F238E27FC236}">
                <a16:creationId xmlns:a16="http://schemas.microsoft.com/office/drawing/2014/main" id="{F83BDC0A-674B-459D-98EB-98B558EE3715}"/>
              </a:ext>
            </a:extLst>
          </p:cNvPr>
          <p:cNvSpPr txBox="1"/>
          <p:nvPr/>
        </p:nvSpPr>
        <p:spPr>
          <a:xfrm>
            <a:off x="311700" y="880846"/>
            <a:ext cx="8832300" cy="40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기능 실습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 </a:t>
            </a:r>
            <a:r>
              <a:rPr lang="ko-KR" altLang="en-US" sz="1500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축서식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매트릭만들기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필터추가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7E3E6D-854A-47E5-A1F7-4BEB0C5C4E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0585" y="1282116"/>
            <a:ext cx="6840550" cy="371623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450344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시각화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실습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_Drill Down</a:t>
            </a:r>
            <a:endParaRPr sz="2200" b="1" dirty="0">
              <a:solidFill>
                <a:srgbClr val="C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" name="Google Shape;175;p31">
            <a:extLst>
              <a:ext uri="{FF2B5EF4-FFF2-40B4-BE49-F238E27FC236}">
                <a16:creationId xmlns:a16="http://schemas.microsoft.com/office/drawing/2014/main" id="{F83BDC0A-674B-459D-98EB-98B558EE3715}"/>
              </a:ext>
            </a:extLst>
          </p:cNvPr>
          <p:cNvSpPr txBox="1"/>
          <p:nvPr/>
        </p:nvSpPr>
        <p:spPr>
          <a:xfrm>
            <a:off x="311700" y="880846"/>
            <a:ext cx="8832300" cy="40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기능 실습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시각화 추가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/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복제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대상시각화 선택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 포맷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추가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8772AB5-17EB-4167-A5CD-89324EB1CC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485" y="1281926"/>
            <a:ext cx="5853030" cy="373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81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시각화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실습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_</a:t>
            </a: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버블 차트</a:t>
            </a:r>
            <a:endParaRPr sz="2200" b="1" dirty="0">
              <a:solidFill>
                <a:srgbClr val="C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" name="Google Shape;175;p31">
            <a:extLst>
              <a:ext uri="{FF2B5EF4-FFF2-40B4-BE49-F238E27FC236}">
                <a16:creationId xmlns:a16="http://schemas.microsoft.com/office/drawing/2014/main" id="{D5359723-D0DF-4BEB-AFD5-21980204C125}"/>
              </a:ext>
            </a:extLst>
          </p:cNvPr>
          <p:cNvSpPr txBox="1"/>
          <p:nvPr/>
        </p:nvSpPr>
        <p:spPr>
          <a:xfrm>
            <a:off x="311700" y="880846"/>
            <a:ext cx="8832300" cy="40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기능 실습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챕터 추가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다양한 필터 활용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리포트 공유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4EECC6A-CCD3-4361-BCBE-2C8A2DF09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6453" y="1316082"/>
            <a:ext cx="6251094" cy="368868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650613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463722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시각화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실습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_</a:t>
            </a: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연결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최고급</a:t>
            </a:r>
            <a:r>
              <a:rPr lang="en-US" altLang="ko-KR" sz="2200" b="1" dirty="0">
                <a:solidFill>
                  <a:srgbClr val="C00000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2200" b="1" dirty="0">
              <a:solidFill>
                <a:srgbClr val="C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" name="Google Shape;175;p31">
            <a:extLst>
              <a:ext uri="{FF2B5EF4-FFF2-40B4-BE49-F238E27FC236}">
                <a16:creationId xmlns:a16="http://schemas.microsoft.com/office/drawing/2014/main" id="{D5359723-D0DF-4BEB-AFD5-21980204C125}"/>
              </a:ext>
            </a:extLst>
          </p:cNvPr>
          <p:cNvSpPr txBox="1"/>
          <p:nvPr/>
        </p:nvSpPr>
        <p:spPr>
          <a:xfrm>
            <a:off x="311700" y="880846"/>
            <a:ext cx="8832300" cy="40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기능 실습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추가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데이터세트 편집</a:t>
            </a:r>
            <a:r>
              <a:rPr lang="en-US" altLang="ko-KR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sz="1500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애트리뷰트</a:t>
            </a:r>
            <a:r>
              <a:rPr lang="ko-KR" altLang="en-US" sz="1500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연결</a:t>
            </a:r>
            <a:endParaRPr sz="16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" name="Google Shape;677;p74">
            <a:extLst>
              <a:ext uri="{FF2B5EF4-FFF2-40B4-BE49-F238E27FC236}">
                <a16:creationId xmlns:a16="http://schemas.microsoft.com/office/drawing/2014/main" id="{735613FA-DB11-4510-B861-CD747C3889DD}"/>
              </a:ext>
            </a:extLst>
          </p:cNvPr>
          <p:cNvSpPr txBox="1"/>
          <p:nvPr/>
        </p:nvSpPr>
        <p:spPr>
          <a:xfrm>
            <a:off x="963759" y="1578902"/>
            <a:ext cx="8061578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7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당일실적 리포트에 누적실적을 연결 </a:t>
            </a:r>
            <a:r>
              <a:rPr lang="en-US" altLang="ko-KR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누적</a:t>
            </a:r>
            <a:r>
              <a:rPr lang="en-US" altLang="ko-KR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일자별</a:t>
            </a:r>
            <a:r>
              <a:rPr lang="en-US" altLang="ko-KR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상품이미지</a:t>
            </a:r>
            <a:r>
              <a:rPr lang="ko-KR" altLang="en-US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응용</a:t>
            </a:r>
            <a:r>
              <a:rPr lang="en-US" altLang="ko-KR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1700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" name="Google Shape;678;p74">
            <a:extLst>
              <a:ext uri="{FF2B5EF4-FFF2-40B4-BE49-F238E27FC236}">
                <a16:creationId xmlns:a16="http://schemas.microsoft.com/office/drawing/2014/main" id="{2E8F96F3-C08D-4434-B985-A9A55E6A84AD}"/>
              </a:ext>
            </a:extLst>
          </p:cNvPr>
          <p:cNvSpPr/>
          <p:nvPr/>
        </p:nvSpPr>
        <p:spPr>
          <a:xfrm>
            <a:off x="650223" y="1674922"/>
            <a:ext cx="290700" cy="2745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1</a:t>
            </a:r>
            <a:endParaRPr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9" name="Google Shape;677;p74">
            <a:extLst>
              <a:ext uri="{FF2B5EF4-FFF2-40B4-BE49-F238E27FC236}">
                <a16:creationId xmlns:a16="http://schemas.microsoft.com/office/drawing/2014/main" id="{DA7F9696-DF8D-4517-B156-745374CA9E94}"/>
              </a:ext>
            </a:extLst>
          </p:cNvPr>
          <p:cNvSpPr txBox="1"/>
          <p:nvPr/>
        </p:nvSpPr>
        <p:spPr>
          <a:xfrm>
            <a:off x="963759" y="2073783"/>
            <a:ext cx="8061578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PGM</a:t>
            </a:r>
            <a:r>
              <a:rPr lang="ko-KR" altLang="en-US" sz="17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실적과 주문실적 연결 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dirty="0">
                <a:latin typeface="Nanum Gothic"/>
                <a:ea typeface="Nanum Gothic"/>
                <a:cs typeface="Nanum Gothic"/>
                <a:sym typeface="Nanum Gothic"/>
              </a:rPr>
              <a:t>주문일자별 실적</a:t>
            </a:r>
            <a:r>
              <a:rPr lang="en-US" altLang="ko-KR" dirty="0"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sz="17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" name="Google Shape;678;p74">
            <a:extLst>
              <a:ext uri="{FF2B5EF4-FFF2-40B4-BE49-F238E27FC236}">
                <a16:creationId xmlns:a16="http://schemas.microsoft.com/office/drawing/2014/main" id="{365FE51B-EE11-4022-85E2-C2F87378C08B}"/>
              </a:ext>
            </a:extLst>
          </p:cNvPr>
          <p:cNvSpPr/>
          <p:nvPr/>
        </p:nvSpPr>
        <p:spPr>
          <a:xfrm>
            <a:off x="650223" y="2169803"/>
            <a:ext cx="290700" cy="2745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2</a:t>
            </a:r>
            <a:endParaRPr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" name="Google Shape;677;p74">
            <a:extLst>
              <a:ext uri="{FF2B5EF4-FFF2-40B4-BE49-F238E27FC236}">
                <a16:creationId xmlns:a16="http://schemas.microsoft.com/office/drawing/2014/main" id="{86DF76BF-8064-44F8-AF65-7896F31B92F8}"/>
              </a:ext>
            </a:extLst>
          </p:cNvPr>
          <p:cNvSpPr txBox="1"/>
          <p:nvPr/>
        </p:nvSpPr>
        <p:spPr>
          <a:xfrm>
            <a:off x="963759" y="2568664"/>
            <a:ext cx="8061578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7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엑셀과 </a:t>
            </a:r>
            <a:r>
              <a:rPr lang="en-US" altLang="ko-KR" sz="17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BI</a:t>
            </a:r>
            <a:r>
              <a:rPr lang="ko-KR" altLang="en-US" sz="17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연결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/>
                <a:ea typeface="Nanum Gothic"/>
                <a:cs typeface="Nanum Gothic"/>
                <a:sym typeface="Nanum Gothic"/>
              </a:rPr>
              <a:t> (</a:t>
            </a:r>
            <a:r>
              <a:rPr lang="ko-KR" altLang="en-US" dirty="0">
                <a:latin typeface="Nanum Gothic"/>
                <a:ea typeface="Nanum Gothic"/>
                <a:cs typeface="Nanum Gothic"/>
                <a:sym typeface="Nanum Gothic"/>
              </a:rPr>
              <a:t>재구매</a:t>
            </a:r>
            <a:r>
              <a:rPr lang="en-US" altLang="ko-KR" dirty="0"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sz="17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" name="Google Shape;678;p74">
            <a:extLst>
              <a:ext uri="{FF2B5EF4-FFF2-40B4-BE49-F238E27FC236}">
                <a16:creationId xmlns:a16="http://schemas.microsoft.com/office/drawing/2014/main" id="{5ACB0C90-9F02-4F42-BB34-65DB82B92E02}"/>
              </a:ext>
            </a:extLst>
          </p:cNvPr>
          <p:cNvSpPr/>
          <p:nvPr/>
        </p:nvSpPr>
        <p:spPr>
          <a:xfrm>
            <a:off x="650223" y="2664684"/>
            <a:ext cx="290700" cy="2745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3</a:t>
            </a:r>
            <a:endParaRPr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" name="Google Shape;677;p74">
            <a:extLst>
              <a:ext uri="{FF2B5EF4-FFF2-40B4-BE49-F238E27FC236}">
                <a16:creationId xmlns:a16="http://schemas.microsoft.com/office/drawing/2014/main" id="{F05E96D8-4577-4495-BB92-BE0423C49295}"/>
              </a:ext>
            </a:extLst>
          </p:cNvPr>
          <p:cNvSpPr txBox="1"/>
          <p:nvPr/>
        </p:nvSpPr>
        <p:spPr>
          <a:xfrm>
            <a:off x="963759" y="3063545"/>
            <a:ext cx="8061578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-US" altLang="ko-KR" sz="1700" b="1" i="0" u="none" strike="noStrike" kern="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Nanum Gothic"/>
                <a:ea typeface="Nanum Gothic"/>
                <a:cs typeface="Nanum Gothic"/>
                <a:sym typeface="Nanum Gothic"/>
              </a:rPr>
              <a:t>SQL </a:t>
            </a:r>
            <a:r>
              <a:rPr lang="ko-KR" altLang="en-US" sz="17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입력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sz="17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678;p74">
            <a:extLst>
              <a:ext uri="{FF2B5EF4-FFF2-40B4-BE49-F238E27FC236}">
                <a16:creationId xmlns:a16="http://schemas.microsoft.com/office/drawing/2014/main" id="{B8CF5B24-94EE-4EDC-AE90-73DD5AB805B1}"/>
              </a:ext>
            </a:extLst>
          </p:cNvPr>
          <p:cNvSpPr/>
          <p:nvPr/>
        </p:nvSpPr>
        <p:spPr>
          <a:xfrm>
            <a:off x="650223" y="3159565"/>
            <a:ext cx="290700" cy="2745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4</a:t>
            </a:r>
            <a:endParaRPr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4333255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1884641" y="1982850"/>
            <a:ext cx="5374718" cy="7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200" b="1" dirty="0">
                <a:latin typeface="Nanum Gothic"/>
                <a:ea typeface="Nanum Gothic"/>
                <a:cs typeface="Nanum Gothic"/>
                <a:sym typeface="Nanum Gothic"/>
              </a:rPr>
              <a:t>첨부</a:t>
            </a:r>
            <a:r>
              <a:rPr lang="en-US" altLang="ko-KR" sz="4200" b="1" dirty="0">
                <a:latin typeface="Nanum Gothic"/>
                <a:ea typeface="Nanum Gothic"/>
                <a:cs typeface="Nanum Gothic"/>
                <a:sym typeface="Nanum Gothic"/>
              </a:rPr>
              <a:t>. </a:t>
            </a:r>
            <a:r>
              <a:rPr lang="ko-KR" altLang="en-US" sz="4200" b="1" dirty="0">
                <a:latin typeface="Nanum Gothic"/>
                <a:ea typeface="Nanum Gothic"/>
                <a:cs typeface="Nanum Gothic"/>
                <a:sym typeface="Nanum Gothic"/>
              </a:rPr>
              <a:t>리포트의 유형</a:t>
            </a:r>
            <a:endParaRPr sz="26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184651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/>
          <p:nvPr/>
        </p:nvSpPr>
        <p:spPr>
          <a:xfrm>
            <a:off x="4870243" y="1041114"/>
            <a:ext cx="2734100" cy="3166025"/>
          </a:xfrm>
          <a:custGeom>
            <a:avLst/>
            <a:gdLst/>
            <a:ahLst/>
            <a:cxnLst/>
            <a:rect l="l" t="t" r="r" b="b"/>
            <a:pathLst>
              <a:path w="109364" h="126641" extrusionOk="0">
                <a:moveTo>
                  <a:pt x="6561" y="16518"/>
                </a:moveTo>
                <a:cubicBezTo>
                  <a:pt x="2944" y="22957"/>
                  <a:pt x="-456" y="33663"/>
                  <a:pt x="50" y="41693"/>
                </a:cubicBezTo>
                <a:cubicBezTo>
                  <a:pt x="556" y="49723"/>
                  <a:pt x="7863" y="57897"/>
                  <a:pt x="9599" y="64697"/>
                </a:cubicBezTo>
                <a:cubicBezTo>
                  <a:pt x="11335" y="71497"/>
                  <a:pt x="11375" y="76012"/>
                  <a:pt x="10467" y="82493"/>
                </a:cubicBezTo>
                <a:cubicBezTo>
                  <a:pt x="9559" y="88974"/>
                  <a:pt x="2704" y="96921"/>
                  <a:pt x="4153" y="103583"/>
                </a:cubicBezTo>
                <a:cubicBezTo>
                  <a:pt x="5602" y="110245"/>
                  <a:pt x="11657" y="118752"/>
                  <a:pt x="19160" y="122463"/>
                </a:cubicBezTo>
                <a:cubicBezTo>
                  <a:pt x="26663" y="126175"/>
                  <a:pt x="38039" y="127708"/>
                  <a:pt x="49173" y="125852"/>
                </a:cubicBezTo>
                <a:cubicBezTo>
                  <a:pt x="60307" y="123996"/>
                  <a:pt x="76848" y="116412"/>
                  <a:pt x="85965" y="111329"/>
                </a:cubicBezTo>
                <a:cubicBezTo>
                  <a:pt x="95082" y="106246"/>
                  <a:pt x="100003" y="101486"/>
                  <a:pt x="103876" y="95354"/>
                </a:cubicBezTo>
                <a:cubicBezTo>
                  <a:pt x="107749" y="89222"/>
                  <a:pt x="110008" y="82848"/>
                  <a:pt x="109201" y="74538"/>
                </a:cubicBezTo>
                <a:cubicBezTo>
                  <a:pt x="108394" y="66228"/>
                  <a:pt x="103337" y="54800"/>
                  <a:pt x="99035" y="45492"/>
                </a:cubicBezTo>
                <a:cubicBezTo>
                  <a:pt x="94733" y="36184"/>
                  <a:pt x="89034" y="25615"/>
                  <a:pt x="83388" y="18688"/>
                </a:cubicBezTo>
                <a:cubicBezTo>
                  <a:pt x="77742" y="11761"/>
                  <a:pt x="72681" y="7041"/>
                  <a:pt x="65157" y="3930"/>
                </a:cubicBezTo>
                <a:cubicBezTo>
                  <a:pt x="57633" y="819"/>
                  <a:pt x="45480" y="169"/>
                  <a:pt x="38246" y="24"/>
                </a:cubicBezTo>
                <a:cubicBezTo>
                  <a:pt x="31012" y="-121"/>
                  <a:pt x="27033" y="313"/>
                  <a:pt x="21752" y="3062"/>
                </a:cubicBezTo>
                <a:cubicBezTo>
                  <a:pt x="16471" y="5811"/>
                  <a:pt x="10178" y="10080"/>
                  <a:pt x="6561" y="16518"/>
                </a:cubicBezTo>
                <a:close/>
              </a:path>
            </a:pathLst>
          </a:custGeom>
          <a:noFill/>
          <a:ln w="9525" cap="flat" cmpd="sng">
            <a:solidFill>
              <a:srgbClr val="CC0000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42" name="Google Shape;142;p29"/>
          <p:cNvSpPr/>
          <p:nvPr/>
        </p:nvSpPr>
        <p:spPr>
          <a:xfrm>
            <a:off x="3559917" y="2118845"/>
            <a:ext cx="736800" cy="736800"/>
          </a:xfrm>
          <a:prstGeom prst="ellipse">
            <a:avLst/>
          </a:prstGeom>
          <a:solidFill>
            <a:srgbClr val="FBF6E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메트릭</a:t>
            </a:r>
            <a:endParaRPr sz="13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3" name="Google Shape;143;p29"/>
          <p:cNvSpPr/>
          <p:nvPr/>
        </p:nvSpPr>
        <p:spPr>
          <a:xfrm>
            <a:off x="3355164" y="3211680"/>
            <a:ext cx="736800" cy="736800"/>
          </a:xfrm>
          <a:prstGeom prst="ellipse">
            <a:avLst/>
          </a:prstGeom>
          <a:solidFill>
            <a:srgbClr val="FBF6E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필터</a:t>
            </a:r>
            <a:endParaRPr sz="13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4" name="Google Shape;144;p29"/>
          <p:cNvSpPr/>
          <p:nvPr/>
        </p:nvSpPr>
        <p:spPr>
          <a:xfrm>
            <a:off x="1058050" y="2285409"/>
            <a:ext cx="976200" cy="976200"/>
          </a:xfrm>
          <a:prstGeom prst="ellipse">
            <a:avLst/>
          </a:prstGeom>
          <a:solidFill>
            <a:srgbClr val="FBF6E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애트리</a:t>
            </a:r>
            <a:endParaRPr sz="13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뷰트</a:t>
            </a:r>
            <a:endParaRPr sz="13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5" name="Google Shape;145;p29"/>
          <p:cNvSpPr/>
          <p:nvPr/>
        </p:nvSpPr>
        <p:spPr>
          <a:xfrm>
            <a:off x="2034250" y="1344400"/>
            <a:ext cx="1170900" cy="1170900"/>
          </a:xfrm>
          <a:prstGeom prst="ellipse">
            <a:avLst/>
          </a:prstGeom>
          <a:solidFill>
            <a:srgbClr val="FBF6E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latin typeface="Nanum Gothic"/>
                <a:ea typeface="Nanum Gothic"/>
                <a:cs typeface="Nanum Gothic"/>
                <a:sym typeface="Nanum Gothic"/>
              </a:rPr>
              <a:t>MSTR</a:t>
            </a:r>
            <a:endParaRPr sz="16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6" name="Google Shape;146;p29"/>
          <p:cNvSpPr/>
          <p:nvPr/>
        </p:nvSpPr>
        <p:spPr>
          <a:xfrm>
            <a:off x="2034262" y="3051787"/>
            <a:ext cx="976200" cy="976200"/>
          </a:xfrm>
          <a:prstGeom prst="ellipse">
            <a:avLst/>
          </a:prstGeom>
          <a:solidFill>
            <a:srgbClr val="FBF6E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프롬프트</a:t>
            </a:r>
            <a:endParaRPr sz="13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7" name="Google Shape;147;p29"/>
          <p:cNvSpPr/>
          <p:nvPr/>
        </p:nvSpPr>
        <p:spPr>
          <a:xfrm>
            <a:off x="5125852" y="1344400"/>
            <a:ext cx="976200" cy="976200"/>
          </a:xfrm>
          <a:prstGeom prst="ellipse">
            <a:avLst/>
          </a:prstGeom>
          <a:solidFill>
            <a:srgbClr val="FBF6E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리포트</a:t>
            </a:r>
            <a:endParaRPr sz="13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8" name="Google Shape;148;p29"/>
          <p:cNvSpPr/>
          <p:nvPr/>
        </p:nvSpPr>
        <p:spPr>
          <a:xfrm>
            <a:off x="6349127" y="2285400"/>
            <a:ext cx="976200" cy="976200"/>
          </a:xfrm>
          <a:prstGeom prst="ellipse">
            <a:avLst/>
          </a:prstGeom>
          <a:solidFill>
            <a:srgbClr val="FBF6E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다큐먼트</a:t>
            </a:r>
            <a:endParaRPr sz="13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9" name="Google Shape;149;p29"/>
          <p:cNvSpPr/>
          <p:nvPr/>
        </p:nvSpPr>
        <p:spPr>
          <a:xfrm>
            <a:off x="5234777" y="2972275"/>
            <a:ext cx="976200" cy="976200"/>
          </a:xfrm>
          <a:prstGeom prst="ellipse">
            <a:avLst/>
          </a:prstGeom>
          <a:solidFill>
            <a:srgbClr val="FBF6E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대시보드</a:t>
            </a:r>
            <a:endParaRPr sz="13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0" name="Google Shape;150;p29"/>
          <p:cNvSpPr txBox="1"/>
          <p:nvPr/>
        </p:nvSpPr>
        <p:spPr>
          <a:xfrm>
            <a:off x="7239799" y="1469275"/>
            <a:ext cx="7368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rgbClr val="990000"/>
                </a:solidFill>
                <a:latin typeface="Nanum Gothic"/>
                <a:ea typeface="Nanum Gothic"/>
                <a:cs typeface="Nanum Gothic"/>
                <a:sym typeface="Nanum Gothic"/>
              </a:rPr>
              <a:t>보고서</a:t>
            </a:r>
            <a:endParaRPr sz="1500" b="1">
              <a:solidFill>
                <a:srgbClr val="99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51" name="Google Shape;15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9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BI </a:t>
            </a:r>
            <a:r>
              <a:rPr lang="ko-KR" altLang="en-US" sz="2200" b="1" dirty="0">
                <a:latin typeface="Nanum Gothic"/>
                <a:ea typeface="Nanum Gothic"/>
                <a:cs typeface="Nanum Gothic"/>
                <a:sym typeface="Nanum Gothic"/>
              </a:rPr>
              <a:t>기본</a:t>
            </a: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 용어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100" y="1494875"/>
            <a:ext cx="6030425" cy="3443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3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latin typeface="Nanum Gothic"/>
                <a:ea typeface="Nanum Gothic"/>
                <a:cs typeface="Nanum Gothic"/>
                <a:sym typeface="Nanum Gothic"/>
              </a:rPr>
              <a:t>보고서 타입 : 리포트</a:t>
            </a:r>
            <a:endParaRPr sz="22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5" name="Google Shape;195;p33"/>
          <p:cNvSpPr txBox="1"/>
          <p:nvPr/>
        </p:nvSpPr>
        <p:spPr>
          <a:xfrm>
            <a:off x="311700" y="880846"/>
            <a:ext cx="8652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행과 열의 형태로 데이터가 나열되는 형태, 화면 결과에 대한 사용자 조작이 가능함</a:t>
            </a:r>
            <a:endParaRPr sz="15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500" b="1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3811403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7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BI Portal </a:t>
            </a:r>
            <a:r>
              <a:rPr lang="ko-KR" altLang="en-US" sz="2200" b="1" dirty="0">
                <a:latin typeface="Nanum Gothic"/>
                <a:ea typeface="Nanum Gothic"/>
                <a:cs typeface="Nanum Gothic"/>
                <a:sym typeface="Nanum Gothic"/>
              </a:rPr>
              <a:t>공통 </a:t>
            </a: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메뉴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3" name="Google Shape;123;p27"/>
          <p:cNvSpPr txBox="1"/>
          <p:nvPr/>
        </p:nvSpPr>
        <p:spPr>
          <a:xfrm>
            <a:off x="311700" y="880846"/>
            <a:ext cx="8652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600" b="1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필요한 데이터를 찾고 활용할 수 있도록 표준</a:t>
            </a:r>
            <a:r>
              <a:rPr lang="ko-KR" altLang="en-US" sz="1600" b="1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화된</a:t>
            </a:r>
            <a:r>
              <a:rPr lang="ko" sz="1600" b="1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 리포트 제공</a:t>
            </a:r>
            <a:endParaRPr sz="1700" b="1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 b="1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24" name="Google Shape;12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1393925"/>
            <a:ext cx="5693225" cy="3597174"/>
          </a:xfrm>
          <a:prstGeom prst="rect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5" name="Google Shape;125;p27"/>
          <p:cNvSpPr txBox="1"/>
          <p:nvPr/>
        </p:nvSpPr>
        <p:spPr>
          <a:xfrm>
            <a:off x="6268648" y="1723000"/>
            <a:ext cx="2802600" cy="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000" b="1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주요지표</a:t>
            </a:r>
            <a:r>
              <a:rPr lang="ko" sz="10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→  전사 공유 레벨의 공통 보고서</a:t>
            </a:r>
            <a:b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 sz="1000" b="1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실적상세</a:t>
            </a:r>
            <a:r>
              <a:rPr lang="ko" sz="10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→  주문/고객번호 단위까지 상세한  </a:t>
            </a:r>
            <a:b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                    조회 가능한 보고서</a:t>
            </a:r>
            <a:endParaRPr sz="10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6" name="Google Shape;126;p27"/>
          <p:cNvSpPr txBox="1"/>
          <p:nvPr/>
        </p:nvSpPr>
        <p:spPr>
          <a:xfrm>
            <a:off x="6566791" y="1440103"/>
            <a:ext cx="1644000" cy="2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>
                <a:latin typeface="Nanum Gothic"/>
                <a:ea typeface="Nanum Gothic"/>
                <a:cs typeface="Nanum Gothic"/>
                <a:sym typeface="Nanum Gothic"/>
              </a:rPr>
              <a:t>6개의 메인 메뉴 구성</a:t>
            </a:r>
            <a:endParaRPr sz="11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7" name="Google Shape;127;p27"/>
          <p:cNvSpPr/>
          <p:nvPr/>
        </p:nvSpPr>
        <p:spPr>
          <a:xfrm>
            <a:off x="6236783" y="1443730"/>
            <a:ext cx="244200" cy="2304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1</a:t>
            </a:r>
            <a:endParaRPr sz="1100"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8" name="Google Shape;128;p27"/>
          <p:cNvSpPr txBox="1"/>
          <p:nvPr/>
        </p:nvSpPr>
        <p:spPr>
          <a:xfrm>
            <a:off x="6268648" y="3018400"/>
            <a:ext cx="2802600" cy="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보고서 타입 아이콘</a:t>
            </a:r>
            <a: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b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→  다큐먼트/리포트/대시보드 타입 구분</a:t>
            </a:r>
            <a:b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endParaRPr sz="10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0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b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 sz="1000" b="1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속도 아이콘</a:t>
            </a:r>
            <a:b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 sz="10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→  속도 제약이 있는 보고서 사전 알림</a:t>
            </a:r>
            <a:endParaRPr sz="10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9" name="Google Shape;129;p27"/>
          <p:cNvSpPr txBox="1"/>
          <p:nvPr/>
        </p:nvSpPr>
        <p:spPr>
          <a:xfrm>
            <a:off x="6566802" y="2735500"/>
            <a:ext cx="2034600" cy="2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>
                <a:latin typeface="Nanum Gothic"/>
                <a:ea typeface="Nanum Gothic"/>
                <a:cs typeface="Nanum Gothic"/>
                <a:sym typeface="Nanum Gothic"/>
              </a:rPr>
              <a:t>사용자 편의를 위한 기능 제공</a:t>
            </a:r>
            <a:endParaRPr sz="11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0" name="Google Shape;130;p27"/>
          <p:cNvSpPr/>
          <p:nvPr/>
        </p:nvSpPr>
        <p:spPr>
          <a:xfrm>
            <a:off x="6236783" y="2739130"/>
            <a:ext cx="244200" cy="2304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2</a:t>
            </a:r>
            <a:endParaRPr sz="1100"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1" name="Google Shape;13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34383" y="3537159"/>
            <a:ext cx="791450" cy="668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43662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571775"/>
            <a:ext cx="6315613" cy="326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4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latin typeface="Nanum Gothic"/>
                <a:ea typeface="Nanum Gothic"/>
                <a:cs typeface="Nanum Gothic"/>
                <a:sym typeface="Nanum Gothic"/>
              </a:rPr>
              <a:t>보고서 타입 : 다큐먼트</a:t>
            </a:r>
            <a:endParaRPr sz="22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3" name="Google Shape;203;p34"/>
          <p:cNvSpPr txBox="1"/>
          <p:nvPr/>
        </p:nvSpPr>
        <p:spPr>
          <a:xfrm>
            <a:off x="311700" y="880846"/>
            <a:ext cx="8652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결과에 대한 사용자 조작이 전혀 안되는 완성형의 데이터, 기능적으로 필터만 줄수있음</a:t>
            </a:r>
            <a:endParaRPr sz="16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38043330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100" y="1571775"/>
            <a:ext cx="5728484" cy="326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5"/>
          <p:cNvSpPr txBox="1"/>
          <p:nvPr/>
        </p:nvSpPr>
        <p:spPr>
          <a:xfrm>
            <a:off x="311699" y="82831"/>
            <a:ext cx="386941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보고서 타입 : 대시보드</a:t>
            </a:r>
            <a:r>
              <a:rPr lang="en-US" altLang="ko" sz="2200" b="1" dirty="0"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2200" b="1" dirty="0">
                <a:latin typeface="Nanum Gothic"/>
                <a:ea typeface="Nanum Gothic"/>
                <a:cs typeface="Nanum Gothic"/>
                <a:sym typeface="Nanum Gothic"/>
              </a:rPr>
              <a:t>도씨에</a:t>
            </a:r>
            <a:r>
              <a:rPr lang="en-US" altLang="ko-KR" sz="2200" b="1" dirty="0"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1" name="Google Shape;211;p35"/>
          <p:cNvSpPr txBox="1"/>
          <p:nvPr/>
        </p:nvSpPr>
        <p:spPr>
          <a:xfrm>
            <a:off x="311700" y="880846"/>
            <a:ext cx="8652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리포트 형태의 데이터를 불러와 사용자가 직접 시각화가 가능한 형태</a:t>
            </a:r>
            <a:endParaRPr sz="16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533532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71"/>
          <p:cNvSpPr txBox="1">
            <a:spLocks noGrp="1"/>
          </p:cNvSpPr>
          <p:nvPr>
            <p:ph type="subTitle" idx="1"/>
          </p:nvPr>
        </p:nvSpPr>
        <p:spPr>
          <a:xfrm>
            <a:off x="2854280" y="1982850"/>
            <a:ext cx="3539540" cy="7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200" b="1" dirty="0">
                <a:latin typeface="Nanum Gothic"/>
                <a:ea typeface="Nanum Gothic"/>
                <a:cs typeface="Nanum Gothic"/>
                <a:sym typeface="Nanum Gothic"/>
              </a:rPr>
              <a:t>첨부</a:t>
            </a:r>
            <a:r>
              <a:rPr lang="en-US" altLang="ko-KR" sz="4200" b="1" dirty="0">
                <a:latin typeface="Nanum Gothic"/>
                <a:ea typeface="Nanum Gothic"/>
                <a:cs typeface="Nanum Gothic"/>
                <a:sym typeface="Nanum Gothic"/>
              </a:rPr>
              <a:t>. </a:t>
            </a:r>
            <a:r>
              <a:rPr lang="ko" sz="4200" b="1" dirty="0">
                <a:latin typeface="Nanum Gothic"/>
                <a:ea typeface="Nanum Gothic"/>
                <a:cs typeface="Nanum Gothic"/>
                <a:sym typeface="Nanum Gothic"/>
              </a:rPr>
              <a:t>BI 실습</a:t>
            </a:r>
            <a:endParaRPr sz="26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52" name="Google Shape;652;p71"/>
          <p:cNvSpPr txBox="1"/>
          <p:nvPr/>
        </p:nvSpPr>
        <p:spPr>
          <a:xfrm>
            <a:off x="4858325" y="4575425"/>
            <a:ext cx="4450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500" b="1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** 교육 계정 : edu01 (ID/PW 동일)</a:t>
            </a:r>
            <a:endParaRPr sz="1500" b="1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7" name="Google Shape;65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7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latin typeface="Nanum Gothic"/>
                <a:ea typeface="Nanum Gothic"/>
                <a:cs typeface="Nanum Gothic"/>
                <a:sym typeface="Nanum Gothic"/>
              </a:rPr>
              <a:t>BI 실습 : 직접 해보자!</a:t>
            </a:r>
            <a:endParaRPr sz="22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59" name="Google Shape;659;p72"/>
          <p:cNvSpPr txBox="1"/>
          <p:nvPr/>
        </p:nvSpPr>
        <p:spPr>
          <a:xfrm>
            <a:off x="963759" y="881379"/>
            <a:ext cx="7838214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실적</a:t>
            </a:r>
            <a:r>
              <a:rPr lang="en-US" altLang="ko" sz="16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" sz="16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Base : 주문 아이템 TOP 5 (4/1~4/5)</a:t>
            </a:r>
            <a:endParaRPr sz="17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60" name="Google Shape;660;p72"/>
          <p:cNvSpPr/>
          <p:nvPr/>
        </p:nvSpPr>
        <p:spPr>
          <a:xfrm>
            <a:off x="650223" y="977399"/>
            <a:ext cx="290700" cy="2745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1</a:t>
            </a:r>
            <a:endParaRPr b="1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661" name="Google Shape;661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225" y="1342729"/>
            <a:ext cx="5551560" cy="3551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Google Shape;666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73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latin typeface="Nanum Gothic"/>
                <a:ea typeface="Nanum Gothic"/>
                <a:cs typeface="Nanum Gothic"/>
                <a:sym typeface="Nanum Gothic"/>
              </a:rPr>
              <a:t>BI 실습 : 직접 해보자!</a:t>
            </a:r>
            <a:endParaRPr sz="22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68" name="Google Shape;668;p73"/>
          <p:cNvSpPr txBox="1"/>
          <p:nvPr/>
        </p:nvSpPr>
        <p:spPr>
          <a:xfrm>
            <a:off x="963759" y="881379"/>
            <a:ext cx="8061578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고객 Base : 연령/등급 정보 (4/1~4/5)</a:t>
            </a:r>
            <a:endParaRPr sz="17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69" name="Google Shape;669;p73"/>
          <p:cNvSpPr/>
          <p:nvPr/>
        </p:nvSpPr>
        <p:spPr>
          <a:xfrm>
            <a:off x="650223" y="977399"/>
            <a:ext cx="290700" cy="2745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2</a:t>
            </a:r>
            <a:endParaRPr b="1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670" name="Google Shape;670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225" y="1342729"/>
            <a:ext cx="6859973" cy="3551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" name="Google Shape;675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676" name="Google Shape;676;p74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latin typeface="Nanum Gothic"/>
                <a:ea typeface="Nanum Gothic"/>
                <a:cs typeface="Nanum Gothic"/>
                <a:sym typeface="Nanum Gothic"/>
              </a:rPr>
              <a:t>BI 실습 : 직접 해보자!</a:t>
            </a:r>
            <a:endParaRPr sz="22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77" name="Google Shape;677;p74"/>
          <p:cNvSpPr txBox="1"/>
          <p:nvPr/>
        </p:nvSpPr>
        <p:spPr>
          <a:xfrm>
            <a:off x="963759" y="881379"/>
            <a:ext cx="7949896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아이템 재구매</a:t>
            </a:r>
            <a:endParaRPr sz="17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78" name="Google Shape;678;p74"/>
          <p:cNvSpPr/>
          <p:nvPr/>
        </p:nvSpPr>
        <p:spPr>
          <a:xfrm>
            <a:off x="650223" y="977399"/>
            <a:ext cx="290700" cy="2745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3</a:t>
            </a:r>
            <a:endParaRPr b="1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679" name="Google Shape;679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225" y="1394979"/>
            <a:ext cx="5932970" cy="3551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" name="Google Shape;675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676" name="Google Shape;676;p74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latin typeface="Nanum Gothic"/>
                <a:ea typeface="Nanum Gothic"/>
                <a:cs typeface="Nanum Gothic"/>
                <a:sym typeface="Nanum Gothic"/>
              </a:rPr>
              <a:t>BI 실습 : 직접 해보자!</a:t>
            </a:r>
            <a:endParaRPr sz="22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77" name="Google Shape;677;p74"/>
          <p:cNvSpPr txBox="1"/>
          <p:nvPr/>
        </p:nvSpPr>
        <p:spPr>
          <a:xfrm>
            <a:off x="963759" y="881379"/>
            <a:ext cx="8061578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나의 고객번호를 찾아보자</a:t>
            </a:r>
            <a:r>
              <a:rPr lang="en-US" altLang="ko-KR" sz="16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!</a:t>
            </a:r>
            <a:endParaRPr sz="17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78" name="Google Shape;678;p74"/>
          <p:cNvSpPr/>
          <p:nvPr/>
        </p:nvSpPr>
        <p:spPr>
          <a:xfrm>
            <a:off x="650223" y="977399"/>
            <a:ext cx="290700" cy="2745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4</a:t>
            </a:r>
            <a:endParaRPr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764423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" name="Google Shape;675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676" name="Google Shape;676;p74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>
                <a:latin typeface="Nanum Gothic"/>
                <a:ea typeface="Nanum Gothic"/>
                <a:cs typeface="Nanum Gothic"/>
                <a:sym typeface="Nanum Gothic"/>
              </a:rPr>
              <a:t>BI 실습 : 직접 해보자!</a:t>
            </a:r>
            <a:endParaRPr sz="22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77" name="Google Shape;677;p74"/>
          <p:cNvSpPr txBox="1"/>
          <p:nvPr/>
        </p:nvSpPr>
        <p:spPr>
          <a:xfrm>
            <a:off x="963759" y="881379"/>
            <a:ext cx="8180241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이벤트 참여 시</a:t>
            </a:r>
            <a:r>
              <a:rPr lang="en-US" altLang="ko-KR" sz="16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16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적립금을 얼마나 받을 수 있을까</a:t>
            </a:r>
            <a:r>
              <a:rPr lang="en-US" altLang="ko-KR" sz="16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?</a:t>
            </a:r>
            <a:endParaRPr sz="17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78" name="Google Shape;678;p74"/>
          <p:cNvSpPr/>
          <p:nvPr/>
        </p:nvSpPr>
        <p:spPr>
          <a:xfrm>
            <a:off x="650223" y="977399"/>
            <a:ext cx="290700" cy="274500"/>
          </a:xfrm>
          <a:prstGeom prst="rect">
            <a:avLst/>
          </a:prstGeom>
          <a:solidFill>
            <a:srgbClr val="59595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5</a:t>
            </a:r>
            <a:endParaRPr b="1" dirty="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028" name="Picture 4" descr="이미지">
            <a:extLst>
              <a:ext uri="{FF2B5EF4-FFF2-40B4-BE49-F238E27FC236}">
                <a16:creationId xmlns:a16="http://schemas.microsoft.com/office/drawing/2014/main" id="{1B2AA304-9ACA-41F0-950E-94C4D9620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3995" y="1427126"/>
            <a:ext cx="3908884" cy="3484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4011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43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주요 리포트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0" name="Google Shape;400;p43"/>
          <p:cNvSpPr txBox="1"/>
          <p:nvPr/>
        </p:nvSpPr>
        <p:spPr>
          <a:xfrm>
            <a:off x="1220150" y="1959475"/>
            <a:ext cx="34290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altLang="ko-KR" sz="1200" b="1" dirty="0">
                <a:latin typeface="Nanum Gothic"/>
                <a:ea typeface="Nanum Gothic"/>
                <a:cs typeface="Nanum Gothic"/>
                <a:sym typeface="Nanum Gothic"/>
              </a:rPr>
              <a:t>PGM 미리주문 실적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1" name="Google Shape;401;p43"/>
          <p:cNvSpPr txBox="1"/>
          <p:nvPr/>
        </p:nvSpPr>
        <p:spPr>
          <a:xfrm>
            <a:off x="1220150" y="3146678"/>
            <a:ext cx="34290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 b="1">
                <a:latin typeface="Nanum Gothic"/>
                <a:ea typeface="Nanum Gothic"/>
                <a:cs typeface="Nanum Gothic"/>
                <a:sym typeface="Nanum Gothic"/>
              </a:rPr>
              <a:t>모바일 MD 대시보드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2" name="Google Shape;402;p43"/>
          <p:cNvSpPr txBox="1"/>
          <p:nvPr/>
        </p:nvSpPr>
        <p:spPr>
          <a:xfrm>
            <a:off x="1220150" y="4020888"/>
            <a:ext cx="34290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 b="1">
                <a:latin typeface="Nanum Gothic"/>
                <a:ea typeface="Nanum Gothic"/>
                <a:cs typeface="Nanum Gothic"/>
                <a:sym typeface="Nanum Gothic"/>
              </a:rPr>
              <a:t>모바일 매장 실적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3" name="Google Shape;403;p43"/>
          <p:cNvSpPr txBox="1"/>
          <p:nvPr/>
        </p:nvSpPr>
        <p:spPr>
          <a:xfrm>
            <a:off x="1220150" y="4436596"/>
            <a:ext cx="34290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 b="1">
                <a:latin typeface="Nanum Gothic"/>
                <a:ea typeface="Nanum Gothic"/>
                <a:cs typeface="Nanum Gothic"/>
                <a:sym typeface="Nanum Gothic"/>
              </a:rPr>
              <a:t>모바일 AARRR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4" name="Google Shape;404;p43"/>
          <p:cNvSpPr txBox="1"/>
          <p:nvPr/>
        </p:nvSpPr>
        <p:spPr>
          <a:xfrm>
            <a:off x="1220150" y="2757259"/>
            <a:ext cx="34290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 b="1">
                <a:latin typeface="Nanum Gothic"/>
                <a:ea typeface="Nanum Gothic"/>
                <a:cs typeface="Nanum Gothic"/>
                <a:sym typeface="Nanum Gothic"/>
              </a:rPr>
              <a:t>모바일 MD 일일 실적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5" name="Google Shape;405;p43"/>
          <p:cNvSpPr txBox="1"/>
          <p:nvPr/>
        </p:nvSpPr>
        <p:spPr>
          <a:xfrm>
            <a:off x="1220150" y="1580450"/>
            <a:ext cx="34290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 b="1" dirty="0">
                <a:latin typeface="Nanum Gothic"/>
                <a:ea typeface="Nanum Gothic"/>
                <a:cs typeface="Nanum Gothic"/>
                <a:sym typeface="Nanum Gothic"/>
              </a:rPr>
              <a:t>PGM 실적</a:t>
            </a:r>
            <a:r>
              <a:rPr lang="en-US" altLang="ko" sz="1200" b="1" dirty="0">
                <a:latin typeface="Nanum Gothic"/>
                <a:ea typeface="Nanum Gothic"/>
                <a:cs typeface="Nanum Gothic"/>
                <a:sym typeface="Nanum Gothic"/>
              </a:rPr>
              <a:t> (DATA)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6" name="Google Shape;406;p43"/>
          <p:cNvSpPr txBox="1"/>
          <p:nvPr/>
        </p:nvSpPr>
        <p:spPr>
          <a:xfrm>
            <a:off x="1220150" y="1197713"/>
            <a:ext cx="34290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●"/>
            </a:pPr>
            <a:r>
              <a:rPr lang="ko" sz="1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PGM 실적 (LIVE)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7" name="Google Shape;407;p43"/>
          <p:cNvSpPr txBox="1"/>
          <p:nvPr/>
        </p:nvSpPr>
        <p:spPr>
          <a:xfrm>
            <a:off x="1220150" y="3575555"/>
            <a:ext cx="34290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●"/>
            </a:pPr>
            <a:r>
              <a:rPr lang="ko" sz="12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모바일 시간대별 실적추이 (1시간)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8" name="Google Shape;408;p43"/>
          <p:cNvSpPr/>
          <p:nvPr/>
        </p:nvSpPr>
        <p:spPr>
          <a:xfrm>
            <a:off x="388675" y="1115250"/>
            <a:ext cx="818100" cy="1237500"/>
          </a:xfrm>
          <a:prstGeom prst="roundRect">
            <a:avLst>
              <a:gd name="adj" fmla="val 16667"/>
            </a:avLst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방송</a:t>
            </a:r>
            <a:endParaRPr sz="13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9" name="Google Shape;409;p43"/>
          <p:cNvSpPr/>
          <p:nvPr/>
        </p:nvSpPr>
        <p:spPr>
          <a:xfrm>
            <a:off x="388675" y="2597546"/>
            <a:ext cx="818100" cy="2282100"/>
          </a:xfrm>
          <a:prstGeom prst="roundRect">
            <a:avLst>
              <a:gd name="adj" fmla="val 16667"/>
            </a:avLst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모바일</a:t>
            </a:r>
            <a:endParaRPr sz="13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0" name="Google Shape;410;p43"/>
          <p:cNvSpPr/>
          <p:nvPr/>
        </p:nvSpPr>
        <p:spPr>
          <a:xfrm>
            <a:off x="4996349" y="1115250"/>
            <a:ext cx="818100" cy="1623600"/>
          </a:xfrm>
          <a:prstGeom prst="roundRect">
            <a:avLst>
              <a:gd name="adj" fmla="val 16667"/>
            </a:avLst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상품</a:t>
            </a:r>
            <a:endParaRPr sz="13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1" name="Google Shape;411;p43"/>
          <p:cNvSpPr/>
          <p:nvPr/>
        </p:nvSpPr>
        <p:spPr>
          <a:xfrm>
            <a:off x="4996349" y="3022027"/>
            <a:ext cx="818100" cy="9990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latin typeface="Nanum Gothic"/>
                <a:ea typeface="Nanum Gothic"/>
                <a:cs typeface="Nanum Gothic"/>
                <a:sym typeface="Nanum Gothic"/>
              </a:rPr>
              <a:t>실적상세</a:t>
            </a:r>
            <a:endParaRPr sz="13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2" name="Google Shape;412;p43"/>
          <p:cNvSpPr txBox="1"/>
          <p:nvPr/>
        </p:nvSpPr>
        <p:spPr>
          <a:xfrm>
            <a:off x="5814775" y="1197475"/>
            <a:ext cx="3210562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주문 상품 실적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3" name="Google Shape;413;p43"/>
          <p:cNvSpPr txBox="1"/>
          <p:nvPr/>
        </p:nvSpPr>
        <p:spPr>
          <a:xfrm>
            <a:off x="5814775" y="1961450"/>
            <a:ext cx="3210562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 b="1" dirty="0">
                <a:latin typeface="Nanum Gothic"/>
                <a:ea typeface="Nanum Gothic"/>
                <a:cs typeface="Nanum Gothic"/>
                <a:sym typeface="Nanum Gothic"/>
              </a:rPr>
              <a:t>모바일 단품 실적 상세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4" name="Google Shape;414;p43"/>
          <p:cNvSpPr txBox="1"/>
          <p:nvPr/>
        </p:nvSpPr>
        <p:spPr>
          <a:xfrm>
            <a:off x="5814775" y="1578713"/>
            <a:ext cx="3210562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●"/>
            </a:pPr>
            <a:r>
              <a:rPr lang="ko" sz="12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모바일 딜 실적 상세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5" name="Google Shape;415;p43"/>
          <p:cNvSpPr txBox="1"/>
          <p:nvPr/>
        </p:nvSpPr>
        <p:spPr>
          <a:xfrm>
            <a:off x="5814775" y="2342450"/>
            <a:ext cx="3210562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 b="1">
                <a:latin typeface="Nanum Gothic"/>
                <a:ea typeface="Nanum Gothic"/>
                <a:cs typeface="Nanum Gothic"/>
                <a:sym typeface="Nanum Gothic"/>
              </a:rPr>
              <a:t>당일 주문 상품 실적 (1시간)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6" name="Google Shape;416;p43"/>
          <p:cNvSpPr txBox="1"/>
          <p:nvPr/>
        </p:nvSpPr>
        <p:spPr>
          <a:xfrm>
            <a:off x="5814775" y="3180650"/>
            <a:ext cx="3210562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 b="1" dirty="0">
                <a:latin typeface="Nanum Gothic"/>
                <a:ea typeface="Nanum Gothic"/>
                <a:cs typeface="Nanum Gothic"/>
                <a:sym typeface="Nanum Gothic"/>
              </a:rPr>
              <a:t>주문 상세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7" name="Google Shape;417;p43"/>
          <p:cNvSpPr/>
          <p:nvPr/>
        </p:nvSpPr>
        <p:spPr>
          <a:xfrm rot="-1397577">
            <a:off x="1297129" y="1299565"/>
            <a:ext cx="406643" cy="176043"/>
          </a:xfrm>
          <a:prstGeom prst="roundRect">
            <a:avLst>
              <a:gd name="adj" fmla="val 0"/>
            </a:avLst>
          </a:prstGeom>
          <a:solidFill>
            <a:srgbClr val="B6D7A8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 dirty="0">
                <a:latin typeface="Nanum Gothic"/>
                <a:ea typeface="Nanum Gothic"/>
                <a:cs typeface="Nanum Gothic"/>
                <a:sym typeface="Nanum Gothic"/>
              </a:rPr>
              <a:t>목표</a:t>
            </a:r>
            <a:endParaRPr sz="9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19" name="Google Shape;419;p43"/>
          <p:cNvSpPr txBox="1"/>
          <p:nvPr/>
        </p:nvSpPr>
        <p:spPr>
          <a:xfrm>
            <a:off x="5814775" y="3539024"/>
            <a:ext cx="3210562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ko" sz="1200" b="1" dirty="0">
                <a:latin typeface="Nanum Gothic"/>
                <a:ea typeface="Nanum Gothic"/>
                <a:cs typeface="Nanum Gothic"/>
                <a:sym typeface="Nanum Gothic"/>
              </a:rPr>
              <a:t>PGM 상세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20" name="Google Shape;420;p43"/>
          <p:cNvSpPr/>
          <p:nvPr/>
        </p:nvSpPr>
        <p:spPr>
          <a:xfrm rot="-1397577">
            <a:off x="1297129" y="2884681"/>
            <a:ext cx="406643" cy="176043"/>
          </a:xfrm>
          <a:prstGeom prst="roundRect">
            <a:avLst>
              <a:gd name="adj" fmla="val 0"/>
            </a:avLst>
          </a:prstGeom>
          <a:solidFill>
            <a:srgbClr val="B6D7A8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Nanum Gothic"/>
                <a:ea typeface="Nanum Gothic"/>
                <a:cs typeface="Nanum Gothic"/>
                <a:sym typeface="Nanum Gothic"/>
              </a:rPr>
              <a:t>목표</a:t>
            </a:r>
            <a:endParaRPr sz="9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21" name="Google Shape;421;p43"/>
          <p:cNvSpPr/>
          <p:nvPr/>
        </p:nvSpPr>
        <p:spPr>
          <a:xfrm rot="-1397577">
            <a:off x="5886455" y="3284715"/>
            <a:ext cx="406643" cy="176043"/>
          </a:xfrm>
          <a:prstGeom prst="roundRect">
            <a:avLst>
              <a:gd name="adj" fmla="val 0"/>
            </a:avLst>
          </a:prstGeom>
          <a:solidFill>
            <a:srgbClr val="F4CCCC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Nanum Gothic"/>
                <a:ea typeface="Nanum Gothic"/>
                <a:cs typeface="Nanum Gothic"/>
                <a:sym typeface="Nanum Gothic"/>
              </a:rPr>
              <a:t>고객</a:t>
            </a:r>
            <a:endParaRPr sz="9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22" name="Google Shape;422;p43"/>
          <p:cNvSpPr/>
          <p:nvPr/>
        </p:nvSpPr>
        <p:spPr>
          <a:xfrm rot="-1397577">
            <a:off x="5886455" y="3650631"/>
            <a:ext cx="406643" cy="176043"/>
          </a:xfrm>
          <a:prstGeom prst="roundRect">
            <a:avLst>
              <a:gd name="adj" fmla="val 0"/>
            </a:avLst>
          </a:prstGeom>
          <a:solidFill>
            <a:srgbClr val="F4CCCC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 dirty="0">
                <a:latin typeface="Nanum Gothic"/>
                <a:ea typeface="Nanum Gothic"/>
                <a:cs typeface="Nanum Gothic"/>
                <a:sym typeface="Nanum Gothic"/>
              </a:rPr>
              <a:t>고객</a:t>
            </a:r>
            <a:endParaRPr sz="9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3" name="Google Shape;417;p43">
            <a:extLst>
              <a:ext uri="{FF2B5EF4-FFF2-40B4-BE49-F238E27FC236}">
                <a16:creationId xmlns:a16="http://schemas.microsoft.com/office/drawing/2014/main" id="{C7E38BE4-ECE9-438C-B534-A7C2CA1AE261}"/>
              </a:ext>
            </a:extLst>
          </p:cNvPr>
          <p:cNvSpPr/>
          <p:nvPr/>
        </p:nvSpPr>
        <p:spPr>
          <a:xfrm rot="-1397577">
            <a:off x="1297129" y="1683109"/>
            <a:ext cx="406643" cy="176043"/>
          </a:xfrm>
          <a:prstGeom prst="roundRect">
            <a:avLst>
              <a:gd name="adj" fmla="val 0"/>
            </a:avLst>
          </a:prstGeom>
          <a:solidFill>
            <a:srgbClr val="B6D7A8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 dirty="0">
                <a:latin typeface="Nanum Gothic"/>
                <a:ea typeface="Nanum Gothic"/>
                <a:cs typeface="Nanum Gothic"/>
                <a:sym typeface="Nanum Gothic"/>
              </a:rPr>
              <a:t>목표</a:t>
            </a:r>
            <a:endParaRPr sz="9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" name="Google Shape;411;p43">
            <a:extLst>
              <a:ext uri="{FF2B5EF4-FFF2-40B4-BE49-F238E27FC236}">
                <a16:creationId xmlns:a16="http://schemas.microsoft.com/office/drawing/2014/main" id="{12D0A83E-7E93-4C26-BE6C-ECAEE287DC06}"/>
              </a:ext>
            </a:extLst>
          </p:cNvPr>
          <p:cNvSpPr/>
          <p:nvPr/>
        </p:nvSpPr>
        <p:spPr>
          <a:xfrm>
            <a:off x="4996349" y="4304204"/>
            <a:ext cx="818100" cy="58122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b="1" dirty="0">
                <a:latin typeface="Nanum Gothic"/>
                <a:ea typeface="Nanum Gothic"/>
                <a:cs typeface="Nanum Gothic"/>
                <a:sym typeface="Nanum Gothic"/>
              </a:rPr>
              <a:t>기타</a:t>
            </a:r>
            <a:endParaRPr sz="13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8" name="Google Shape;419;p43">
            <a:extLst>
              <a:ext uri="{FF2B5EF4-FFF2-40B4-BE49-F238E27FC236}">
                <a16:creationId xmlns:a16="http://schemas.microsoft.com/office/drawing/2014/main" id="{32B327C4-00D0-4D7A-BED0-D649AF05A95C}"/>
              </a:ext>
            </a:extLst>
          </p:cNvPr>
          <p:cNvSpPr txBox="1"/>
          <p:nvPr/>
        </p:nvSpPr>
        <p:spPr>
          <a:xfrm>
            <a:off x="5814775" y="4421114"/>
            <a:ext cx="3210562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●"/>
            </a:pPr>
            <a:r>
              <a:rPr lang="en-US" sz="1200" b="1" dirty="0">
                <a:latin typeface="Nanum Gothic"/>
                <a:ea typeface="Nanum Gothic"/>
                <a:cs typeface="Nanum Gothic"/>
                <a:sym typeface="Nanum Gothic"/>
              </a:rPr>
              <a:t>SR </a:t>
            </a: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종합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9" name="Google Shape;644;p70">
            <a:extLst>
              <a:ext uri="{FF2B5EF4-FFF2-40B4-BE49-F238E27FC236}">
                <a16:creationId xmlns:a16="http://schemas.microsoft.com/office/drawing/2014/main" id="{4B13819D-A54F-4CFD-AF5A-78BB960AE71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0643" y="1191885"/>
            <a:ext cx="344650" cy="34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644;p70">
            <a:extLst>
              <a:ext uri="{FF2B5EF4-FFF2-40B4-BE49-F238E27FC236}">
                <a16:creationId xmlns:a16="http://schemas.microsoft.com/office/drawing/2014/main" id="{4FB185DB-C3ED-4946-A296-D5D4478C24D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5403" y="1944378"/>
            <a:ext cx="344650" cy="34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644;p70">
            <a:extLst>
              <a:ext uri="{FF2B5EF4-FFF2-40B4-BE49-F238E27FC236}">
                <a16:creationId xmlns:a16="http://schemas.microsoft.com/office/drawing/2014/main" id="{3F6E41A0-D1CB-4490-A737-A9363ACEEF9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564" y="3174072"/>
            <a:ext cx="344650" cy="3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43"/>
          <p:cNvSpPr txBox="1"/>
          <p:nvPr/>
        </p:nvSpPr>
        <p:spPr>
          <a:xfrm>
            <a:off x="311699" y="82831"/>
            <a:ext cx="468464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b="1" dirty="0">
                <a:latin typeface="Nanum Gothic"/>
                <a:ea typeface="Nanum Gothic"/>
                <a:cs typeface="Nanum Gothic"/>
                <a:sym typeface="Nanum Gothic"/>
              </a:rPr>
              <a:t>리포트</a:t>
            </a:r>
            <a:r>
              <a:rPr lang="en-US" altLang="ko" sz="2200" b="1" dirty="0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2200" b="1" dirty="0">
                <a:latin typeface="Nanum Gothic"/>
                <a:ea typeface="Nanum Gothic"/>
                <a:cs typeface="Nanum Gothic"/>
                <a:sym typeface="Nanum Gothic"/>
              </a:rPr>
              <a:t>사용법</a:t>
            </a:r>
            <a:r>
              <a:rPr lang="en-US" altLang="ko-KR" sz="1200" dirty="0"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1200" dirty="0">
                <a:latin typeface="Nanum Gothic"/>
                <a:ea typeface="Nanum Gothic"/>
                <a:cs typeface="Nanum Gothic"/>
                <a:sym typeface="Nanum Gothic"/>
              </a:rPr>
              <a:t>예시</a:t>
            </a:r>
            <a:r>
              <a:rPr lang="en-US" altLang="ko-KR" sz="1200" dirty="0">
                <a:latin typeface="Nanum Gothic"/>
                <a:ea typeface="Nanum Gothic"/>
                <a:cs typeface="Nanum Gothic"/>
                <a:sym typeface="Nanum Gothic"/>
              </a:rPr>
              <a:t>:PGM</a:t>
            </a:r>
            <a:r>
              <a:rPr lang="ko-KR" altLang="en-US" sz="1200" dirty="0">
                <a:latin typeface="Nanum Gothic"/>
                <a:ea typeface="Nanum Gothic"/>
                <a:cs typeface="Nanum Gothic"/>
                <a:sym typeface="Nanum Gothic"/>
              </a:rPr>
              <a:t>실적 </a:t>
            </a:r>
            <a:r>
              <a:rPr lang="en-US" altLang="ko-KR" sz="1200" dirty="0">
                <a:latin typeface="Nanum Gothic"/>
                <a:ea typeface="Nanum Gothic"/>
                <a:cs typeface="Nanum Gothic"/>
                <a:sym typeface="Nanum Gothic"/>
              </a:rPr>
              <a:t>LIVE)</a:t>
            </a:r>
            <a:endParaRPr sz="22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9749DC-2CCB-45E8-83DA-692039B5F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99" y="1910736"/>
            <a:ext cx="2655340" cy="270451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9" name="Google Shape;165;p31">
            <a:extLst>
              <a:ext uri="{FF2B5EF4-FFF2-40B4-BE49-F238E27FC236}">
                <a16:creationId xmlns:a16="http://schemas.microsoft.com/office/drawing/2014/main" id="{0AC3D75A-8C66-4B54-A24D-7DEF414D2651}"/>
              </a:ext>
            </a:extLst>
          </p:cNvPr>
          <p:cNvSpPr/>
          <p:nvPr/>
        </p:nvSpPr>
        <p:spPr>
          <a:xfrm>
            <a:off x="311699" y="1384932"/>
            <a:ext cx="2655340" cy="404446"/>
          </a:xfrm>
          <a:prstGeom prst="homePlate">
            <a:avLst/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원하는 조건 설정</a:t>
            </a:r>
            <a:endParaRPr lang="en-US" altLang="ko-KR" sz="1200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-KR" altLang="en-US" sz="1000" dirty="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프롬프트</a:t>
            </a:r>
            <a:r>
              <a:rPr lang="ko-KR" altLang="en-US" sz="1000" dirty="0">
                <a:latin typeface="Nanum Gothic"/>
                <a:ea typeface="Nanum Gothic"/>
                <a:cs typeface="Nanum Gothic"/>
                <a:sym typeface="Nanum Gothic"/>
              </a:rPr>
              <a:t> 페이지</a:t>
            </a:r>
            <a:r>
              <a:rPr lang="en-US" altLang="ko-KR" sz="1000" dirty="0"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10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B92B7453-9DCF-41E0-9419-ADA4439CCF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4886" y="1910736"/>
            <a:ext cx="2655340" cy="270451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31" name="Google Shape;165;p31">
            <a:extLst>
              <a:ext uri="{FF2B5EF4-FFF2-40B4-BE49-F238E27FC236}">
                <a16:creationId xmlns:a16="http://schemas.microsoft.com/office/drawing/2014/main" id="{1D89540F-1C4C-4CE3-964E-F1540C719A4B}"/>
              </a:ext>
            </a:extLst>
          </p:cNvPr>
          <p:cNvSpPr/>
          <p:nvPr/>
        </p:nvSpPr>
        <p:spPr>
          <a:xfrm>
            <a:off x="3274886" y="1384932"/>
            <a:ext cx="2655340" cy="404446"/>
          </a:xfrm>
          <a:prstGeom prst="homePlate">
            <a:avLst/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b="1" dirty="0">
                <a:latin typeface="Nanum Gothic"/>
                <a:ea typeface="Nanum Gothic"/>
                <a:cs typeface="Nanum Gothic"/>
                <a:sym typeface="Nanum Gothic"/>
              </a:rPr>
              <a:t>‘</a:t>
            </a: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리포트 실행</a:t>
            </a:r>
            <a:r>
              <a:rPr lang="en-US" altLang="ko-KR" sz="1200" b="1" dirty="0">
                <a:latin typeface="Nanum Gothic"/>
                <a:ea typeface="Nanum Gothic"/>
                <a:cs typeface="Nanum Gothic"/>
                <a:sym typeface="Nanum Gothic"/>
              </a:rPr>
              <a:t>’</a:t>
            </a: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 클릭</a:t>
            </a:r>
            <a:endParaRPr sz="10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0125EC93-BB5E-430B-A3BF-2C73BAE63E94}"/>
              </a:ext>
            </a:extLst>
          </p:cNvPr>
          <p:cNvSpPr/>
          <p:nvPr/>
        </p:nvSpPr>
        <p:spPr>
          <a:xfrm>
            <a:off x="311700" y="1947463"/>
            <a:ext cx="2239436" cy="2303450"/>
          </a:xfrm>
          <a:prstGeom prst="roundRect">
            <a:avLst>
              <a:gd name="adj" fmla="val 325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B635A713-AB4A-48E9-AE95-C06E648A4DDE}"/>
              </a:ext>
            </a:extLst>
          </p:cNvPr>
          <p:cNvSpPr/>
          <p:nvPr/>
        </p:nvSpPr>
        <p:spPr>
          <a:xfrm>
            <a:off x="3274886" y="4425415"/>
            <a:ext cx="414711" cy="174501"/>
          </a:xfrm>
          <a:prstGeom prst="roundRect">
            <a:avLst>
              <a:gd name="adj" fmla="val 325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Google Shape;165;p31">
            <a:extLst>
              <a:ext uri="{FF2B5EF4-FFF2-40B4-BE49-F238E27FC236}">
                <a16:creationId xmlns:a16="http://schemas.microsoft.com/office/drawing/2014/main" id="{8686173C-97F0-4FE7-B7B8-34058E0D421E}"/>
              </a:ext>
            </a:extLst>
          </p:cNvPr>
          <p:cNvSpPr/>
          <p:nvPr/>
        </p:nvSpPr>
        <p:spPr>
          <a:xfrm>
            <a:off x="6238073" y="1384932"/>
            <a:ext cx="2655340" cy="404446"/>
          </a:xfrm>
          <a:prstGeom prst="homePlate">
            <a:avLst/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리포트 결과 확인</a:t>
            </a:r>
            <a:endParaRPr sz="10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134E0B6-0773-4B1B-BB6C-035DBB0B53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0050" y="1900727"/>
            <a:ext cx="2611386" cy="272453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37" name="Google Shape;125;p27">
            <a:extLst>
              <a:ext uri="{FF2B5EF4-FFF2-40B4-BE49-F238E27FC236}">
                <a16:creationId xmlns:a16="http://schemas.microsoft.com/office/drawing/2014/main" id="{EED034E5-C7FB-4AD3-B8A3-2FBF3A9A65D4}"/>
              </a:ext>
            </a:extLst>
          </p:cNvPr>
          <p:cNvSpPr txBox="1"/>
          <p:nvPr/>
        </p:nvSpPr>
        <p:spPr>
          <a:xfrm>
            <a:off x="220643" y="4599916"/>
            <a:ext cx="2802600" cy="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Tip. 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좌측 목록에서 원하는 항목을 클릭하면 해당 부분으로 바로 이동할 수 있어요</a:t>
            </a:r>
            <a:endParaRPr sz="6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8" name="Google Shape;187;p32">
            <a:extLst>
              <a:ext uri="{FF2B5EF4-FFF2-40B4-BE49-F238E27FC236}">
                <a16:creationId xmlns:a16="http://schemas.microsoft.com/office/drawing/2014/main" id="{50C937B5-BCB5-49C2-89F4-168F8EEA5ED7}"/>
              </a:ext>
            </a:extLst>
          </p:cNvPr>
          <p:cNvSpPr txBox="1"/>
          <p:nvPr/>
        </p:nvSpPr>
        <p:spPr>
          <a:xfrm>
            <a:off x="159300" y="880854"/>
            <a:ext cx="8652300" cy="404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0000" lvl="0" indent="-17255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anum Gothic"/>
              <a:buChar char="●"/>
            </a:pPr>
            <a:r>
              <a:rPr lang="ko-KR" altLang="en-US" sz="1300" b="1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프롬프트 페이지에서 </a:t>
            </a:r>
            <a:r>
              <a:rPr lang="en-US" altLang="ko-KR" sz="1300" b="1" dirty="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‘</a:t>
            </a:r>
            <a:r>
              <a:rPr lang="ko-KR" altLang="en-US" sz="1300" b="1" dirty="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조건</a:t>
            </a:r>
            <a:r>
              <a:rPr lang="ko" sz="1300" b="1" dirty="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 (</a:t>
            </a:r>
            <a:r>
              <a:rPr lang="en-US" altLang="ko" sz="1300" b="1" dirty="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filter</a:t>
            </a:r>
            <a:r>
              <a:rPr lang="ko" sz="1300" b="1" dirty="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r>
              <a:rPr lang="en-US" altLang="ko" sz="1300" b="1" dirty="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’</a:t>
            </a:r>
            <a:r>
              <a:rPr lang="en-US" altLang="ko" sz="1300" b="1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1300" b="1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설정 후 실행</a:t>
            </a:r>
            <a:endParaRPr sz="13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72834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/>
          <p:nvPr/>
        </p:nvSpPr>
        <p:spPr>
          <a:xfrm>
            <a:off x="464100" y="1464950"/>
            <a:ext cx="1582200" cy="309600"/>
          </a:xfrm>
          <a:prstGeom prst="roundRect">
            <a:avLst>
              <a:gd name="adj" fmla="val 16667"/>
            </a:avLst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latin typeface="Nanum Gothic"/>
                <a:ea typeface="Nanum Gothic"/>
                <a:cs typeface="Nanum Gothic"/>
                <a:sym typeface="Nanum Gothic"/>
              </a:rPr>
              <a:t>날짜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6" name="Google Shape;166;p31"/>
          <p:cNvSpPr/>
          <p:nvPr/>
        </p:nvSpPr>
        <p:spPr>
          <a:xfrm>
            <a:off x="2310800" y="1464950"/>
            <a:ext cx="1956900" cy="309600"/>
          </a:xfrm>
          <a:prstGeom prst="roundRect">
            <a:avLst>
              <a:gd name="adj" fmla="val 16667"/>
            </a:avLst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latin typeface="Nanum Gothic"/>
                <a:ea typeface="Nanum Gothic"/>
                <a:cs typeface="Nanum Gothic"/>
                <a:sym typeface="Nanum Gothic"/>
              </a:rPr>
              <a:t>계층구조/체크박스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67" name="Google Shape;1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031450"/>
            <a:ext cx="2036425" cy="218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2800" y="2031450"/>
            <a:ext cx="1864150" cy="204934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1"/>
          <p:cNvSpPr/>
          <p:nvPr/>
        </p:nvSpPr>
        <p:spPr>
          <a:xfrm>
            <a:off x="4532200" y="1464950"/>
            <a:ext cx="2076300" cy="309600"/>
          </a:xfrm>
          <a:prstGeom prst="roundRect">
            <a:avLst>
              <a:gd name="adj" fmla="val 16667"/>
            </a:avLst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latin typeface="Nanum Gothic"/>
                <a:ea typeface="Nanum Gothic"/>
                <a:cs typeface="Nanum Gothic"/>
                <a:sym typeface="Nanum Gothic"/>
              </a:rPr>
              <a:t>검색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0" name="Google Shape;170;p31"/>
          <p:cNvSpPr/>
          <p:nvPr/>
        </p:nvSpPr>
        <p:spPr>
          <a:xfrm>
            <a:off x="6872998" y="1464950"/>
            <a:ext cx="1956900" cy="309600"/>
          </a:xfrm>
          <a:prstGeom prst="roundRect">
            <a:avLst>
              <a:gd name="adj" fmla="val 16667"/>
            </a:avLst>
          </a:prstGeom>
          <a:solidFill>
            <a:srgbClr val="E3EBF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dirty="0">
                <a:latin typeface="Nanum Gothic"/>
                <a:ea typeface="Nanum Gothic"/>
                <a:cs typeface="Nanum Gothic"/>
                <a:sym typeface="Nanum Gothic"/>
              </a:rPr>
              <a:t>직접 입력</a:t>
            </a:r>
            <a:endParaRPr sz="1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71" name="Google Shape;17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101" y="2031448"/>
            <a:ext cx="1582300" cy="2142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1"/>
          <p:cNvPicPr preferRelativeResize="0"/>
          <p:nvPr/>
        </p:nvPicPr>
        <p:blipFill rotWithShape="1">
          <a:blip r:embed="rId6">
            <a:alphaModFix/>
          </a:blip>
          <a:srcRect r="37390"/>
          <a:stretch/>
        </p:blipFill>
        <p:spPr>
          <a:xfrm>
            <a:off x="2403475" y="2031450"/>
            <a:ext cx="1864150" cy="2799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1"/>
          <p:cNvSpPr txBox="1"/>
          <p:nvPr/>
        </p:nvSpPr>
        <p:spPr>
          <a:xfrm>
            <a:off x="311700" y="82825"/>
            <a:ext cx="3870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프롬프트 유형</a:t>
            </a:r>
            <a:endParaRPr sz="22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5" name="Google Shape;175;p31"/>
          <p:cNvSpPr txBox="1"/>
          <p:nvPr/>
        </p:nvSpPr>
        <p:spPr>
          <a:xfrm>
            <a:off x="311700" y="880846"/>
            <a:ext cx="8652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보고서의 데이터 조회조건이 다양한 형태의 기능으로 구성되어 있음</a:t>
            </a:r>
            <a:endParaRPr sz="16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" name="Google Shape;125;p27">
            <a:extLst>
              <a:ext uri="{FF2B5EF4-FFF2-40B4-BE49-F238E27FC236}">
                <a16:creationId xmlns:a16="http://schemas.microsoft.com/office/drawing/2014/main" id="{DC376F23-2C4F-49A3-A70D-92F8AAF2C515}"/>
              </a:ext>
            </a:extLst>
          </p:cNvPr>
          <p:cNvSpPr txBox="1"/>
          <p:nvPr/>
        </p:nvSpPr>
        <p:spPr>
          <a:xfrm>
            <a:off x="6872998" y="4038930"/>
            <a:ext cx="2173280" cy="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ko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Tip. 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상품코드 여러 개를 넣을 경우</a:t>
            </a:r>
            <a:r>
              <a:rPr lang="en-US" altLang="ko-KR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, ‘ID’&amp;‘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범위</a:t>
            </a:r>
            <a:r>
              <a:rPr lang="en-US" altLang="ko-KR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＇</a:t>
            </a:r>
            <a:r>
              <a:rPr lang="ko-KR" altLang="en-US" sz="600" dirty="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를 사용</a:t>
            </a:r>
            <a:endParaRPr sz="6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3305952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16E88CE-83E8-4F85-87A2-DC9BA9B46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743" y="1515618"/>
            <a:ext cx="7908513" cy="3468271"/>
          </a:xfrm>
          <a:prstGeom prst="rect">
            <a:avLst/>
          </a:prstGeom>
        </p:spPr>
      </p:pic>
      <p:pic>
        <p:nvPicPr>
          <p:cNvPr id="185" name="Google Shape;18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리포트의</a:t>
            </a:r>
            <a:r>
              <a:rPr lang="ko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기본 이해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7" name="Google Shape;187;p32"/>
          <p:cNvSpPr txBox="1"/>
          <p:nvPr/>
        </p:nvSpPr>
        <p:spPr>
          <a:xfrm>
            <a:off x="159300" y="880854"/>
            <a:ext cx="8652300" cy="640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0000" lvl="0" indent="-17255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anum Gothic"/>
              <a:buChar char="●"/>
            </a:pPr>
            <a:r>
              <a:rPr lang="ko" sz="1300" b="1" dirty="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애트리뷰트 (분석항목) </a:t>
            </a:r>
            <a:r>
              <a:rPr lang="ko" sz="1300" b="1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: </a:t>
            </a:r>
            <a:r>
              <a:rPr lang="ko" sz="13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사용자가 </a:t>
            </a:r>
            <a:r>
              <a:rPr lang="ko-KR" altLang="en-US" sz="13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분석하려는 관점</a:t>
            </a:r>
            <a:r>
              <a:rPr lang="en-US" altLang="ko-KR" sz="13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. </a:t>
            </a:r>
            <a:r>
              <a:rPr lang="ko-KR" altLang="en-US" sz="13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결과</a:t>
            </a:r>
            <a:r>
              <a:rPr lang="ko" sz="13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 값을 그룹화하는 기준</a:t>
            </a:r>
            <a:endParaRPr sz="13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360000" lvl="0" indent="-17255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Nanum Gothic"/>
              <a:buChar char="●"/>
            </a:pPr>
            <a:r>
              <a:rPr lang="ko" sz="1300" b="1" dirty="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메트릭 (수치항목) </a:t>
            </a:r>
            <a:r>
              <a:rPr lang="ko" sz="1300" b="1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: </a:t>
            </a:r>
            <a:r>
              <a:rPr lang="ko-KR" altLang="en-US" sz="13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분석하고자 하는 항목의 수치 </a:t>
            </a:r>
            <a:r>
              <a:rPr lang="ko" sz="1300" dirty="0">
                <a:solidFill>
                  <a:srgbClr val="434343"/>
                </a:solidFill>
                <a:latin typeface="Nanum Gothic"/>
                <a:ea typeface="Nanum Gothic"/>
                <a:cs typeface="Nanum Gothic"/>
                <a:sym typeface="Nanum Gothic"/>
              </a:rPr>
              <a:t>값</a:t>
            </a:r>
            <a:endParaRPr sz="1300" dirty="0">
              <a:solidFill>
                <a:srgbClr val="434343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BD412E0-53A2-42AE-8696-E93D1702DE4D}"/>
              </a:ext>
            </a:extLst>
          </p:cNvPr>
          <p:cNvSpPr/>
          <p:nvPr/>
        </p:nvSpPr>
        <p:spPr>
          <a:xfrm>
            <a:off x="1597251" y="2296472"/>
            <a:ext cx="4314938" cy="250587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35F299-35C2-4A92-BFCA-CF3862DBBF9F}"/>
              </a:ext>
            </a:extLst>
          </p:cNvPr>
          <p:cNvSpPr/>
          <p:nvPr/>
        </p:nvSpPr>
        <p:spPr>
          <a:xfrm>
            <a:off x="6156083" y="2296472"/>
            <a:ext cx="2275941" cy="250587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Google Shape;110;p26">
            <a:extLst>
              <a:ext uri="{FF2B5EF4-FFF2-40B4-BE49-F238E27FC236}">
                <a16:creationId xmlns:a16="http://schemas.microsoft.com/office/drawing/2014/main" id="{791ABE25-1287-40E6-8D9F-9D548FF78D48}"/>
              </a:ext>
            </a:extLst>
          </p:cNvPr>
          <p:cNvSpPr/>
          <p:nvPr/>
        </p:nvSpPr>
        <p:spPr>
          <a:xfrm>
            <a:off x="2580929" y="2796816"/>
            <a:ext cx="2347582" cy="1389050"/>
          </a:xfrm>
          <a:prstGeom prst="ellipse">
            <a:avLst/>
          </a:prstGeom>
          <a:solidFill>
            <a:srgbClr val="FAEAEA">
              <a:alpha val="70440"/>
            </a:srgbClr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300" b="1" dirty="0" err="1">
                <a:latin typeface="Nanum Gothic" panose="020B0600000101010101" charset="-127"/>
                <a:ea typeface="Nanum Gothic" panose="020B0600000101010101" charset="-127"/>
              </a:rPr>
              <a:t>애트리뷰트</a:t>
            </a:r>
            <a:endParaRPr lang="en-US" altLang="ko-KR" sz="1300" b="1" dirty="0">
              <a:latin typeface="Nanum Gothic" panose="020B0600000101010101" charset="-127"/>
              <a:ea typeface="Nanum Gothic" panose="020B0600000101010101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300" b="1" dirty="0">
              <a:latin typeface="Nanum Gothic" panose="020B0600000101010101" charset="-127"/>
              <a:ea typeface="Nanum Gothic" panose="020B0600000101010101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Nanum Gothic" panose="020B0600000101010101" charset="-127"/>
                <a:ea typeface="Nanum Gothic" panose="020B0600000101010101" charset="-127"/>
              </a:rPr>
              <a:t>Ex. </a:t>
            </a:r>
            <a:r>
              <a:rPr lang="ko-KR" altLang="en-US" sz="1100" dirty="0">
                <a:latin typeface="Nanum Gothic" panose="020B0600000101010101" charset="-127"/>
                <a:ea typeface="Nanum Gothic" panose="020B0600000101010101" charset="-127"/>
              </a:rPr>
              <a:t>방송일시 별</a:t>
            </a:r>
            <a:r>
              <a:rPr lang="en-US" altLang="ko-KR" sz="1100" dirty="0">
                <a:latin typeface="Nanum Gothic" panose="020B0600000101010101" charset="-127"/>
                <a:ea typeface="Nanum Gothic" panose="020B0600000101010101" charset="-127"/>
              </a:rPr>
              <a:t>, </a:t>
            </a:r>
            <a:r>
              <a:rPr lang="ko-KR" altLang="en-US" sz="1100" dirty="0" err="1">
                <a:latin typeface="Nanum Gothic" panose="020B0600000101010101" charset="-127"/>
                <a:ea typeface="Nanum Gothic" panose="020B0600000101010101" charset="-127"/>
              </a:rPr>
              <a:t>상품군</a:t>
            </a:r>
            <a:r>
              <a:rPr lang="ko-KR" altLang="en-US" sz="1100" dirty="0">
                <a:latin typeface="Nanum Gothic" panose="020B0600000101010101" charset="-127"/>
                <a:ea typeface="Nanum Gothic" panose="020B0600000101010101" charset="-127"/>
              </a:rPr>
              <a:t> 별</a:t>
            </a:r>
            <a:r>
              <a:rPr lang="en-US" altLang="ko-KR" sz="1100" dirty="0">
                <a:latin typeface="Nanum Gothic" panose="020B0600000101010101" charset="-127"/>
                <a:ea typeface="Nanum Gothic" panose="020B0600000101010101" charset="-127"/>
              </a:rPr>
              <a:t>, </a:t>
            </a:r>
            <a:r>
              <a:rPr lang="ko-KR" altLang="en-US" sz="1100" dirty="0">
                <a:latin typeface="Nanum Gothic" panose="020B0600000101010101" charset="-127"/>
                <a:ea typeface="Nanum Gothic" panose="020B0600000101010101" charset="-127"/>
              </a:rPr>
              <a:t>상품코드 별</a:t>
            </a:r>
            <a:r>
              <a:rPr lang="en-US" altLang="ko-KR" sz="1100" dirty="0">
                <a:latin typeface="Nanum Gothic" panose="020B0600000101010101" charset="-127"/>
                <a:ea typeface="Nanum Gothic" panose="020B0600000101010101" charset="-127"/>
              </a:rPr>
              <a:t>,…</a:t>
            </a:r>
            <a:endParaRPr sz="1300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sp>
        <p:nvSpPr>
          <p:cNvPr id="17" name="Google Shape;110;p26">
            <a:extLst>
              <a:ext uri="{FF2B5EF4-FFF2-40B4-BE49-F238E27FC236}">
                <a16:creationId xmlns:a16="http://schemas.microsoft.com/office/drawing/2014/main" id="{345819EE-B638-4CFB-A646-D2F220155663}"/>
              </a:ext>
            </a:extLst>
          </p:cNvPr>
          <p:cNvSpPr/>
          <p:nvPr/>
        </p:nvSpPr>
        <p:spPr>
          <a:xfrm>
            <a:off x="6206622" y="2796816"/>
            <a:ext cx="2176541" cy="1389050"/>
          </a:xfrm>
          <a:prstGeom prst="ellipse">
            <a:avLst/>
          </a:prstGeom>
          <a:solidFill>
            <a:srgbClr val="FAEAEA">
              <a:alpha val="70440"/>
            </a:srgbClr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1300" b="1" dirty="0">
                <a:latin typeface="Nanum Gothic" panose="020B0600000101010101" charset="-127"/>
                <a:ea typeface="Nanum Gothic" panose="020B0600000101010101" charset="-127"/>
              </a:rPr>
              <a:t>매트릭</a:t>
            </a:r>
            <a:endParaRPr kumimoji="0" lang="ko-KR" altLang="en-US" sz="13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anum Gothic" panose="020B0600000101010101" charset="-127"/>
              <a:ea typeface="Nanum Gothic" panose="020B0600000101010101" charset="-127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3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anum Gothic" panose="020B0600000101010101" charset="-127"/>
              <a:ea typeface="Nanum Gothic" panose="020B0600000101010101" charset="-127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 panose="020B0600000101010101" charset="-127"/>
                <a:ea typeface="Nanum Gothic" panose="020B0600000101010101" charset="-127"/>
                <a:cs typeface="Arial"/>
                <a:sym typeface="Arial"/>
              </a:rPr>
              <a:t>Ex. </a:t>
            </a: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 panose="020B0600000101010101" charset="-127"/>
                <a:ea typeface="Nanum Gothic" panose="020B0600000101010101" charset="-127"/>
                <a:cs typeface="Arial"/>
                <a:sym typeface="Arial"/>
              </a:rPr>
              <a:t>취급액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 panose="020B0600000101010101" charset="-127"/>
                <a:ea typeface="Nanum Gothic" panose="020B0600000101010101" charset="-127"/>
                <a:cs typeface="Arial"/>
                <a:sym typeface="Arial"/>
              </a:rPr>
              <a:t>, </a:t>
            </a:r>
            <a:r>
              <a:rPr kumimoji="0" lang="ko-KR" alt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 panose="020B0600000101010101" charset="-127"/>
                <a:ea typeface="Nanum Gothic" panose="020B0600000101010101" charset="-127"/>
                <a:cs typeface="Arial"/>
                <a:sym typeface="Arial"/>
              </a:rPr>
              <a:t>총주문수량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 panose="020B0600000101010101" charset="-127"/>
                <a:ea typeface="Nanum Gothic" panose="020B0600000101010101" charset="-127"/>
                <a:cs typeface="Arial"/>
                <a:sym typeface="Arial"/>
              </a:rPr>
              <a:t>, </a:t>
            </a:r>
            <a:r>
              <a:rPr lang="ko-KR" altLang="en-US" sz="1100" dirty="0">
                <a:latin typeface="Nanum Gothic" panose="020B0600000101010101" charset="-127"/>
                <a:ea typeface="Nanum Gothic" panose="020B0600000101010101" charset="-127"/>
              </a:rPr>
              <a:t>취급</a:t>
            </a:r>
            <a:r>
              <a:rPr kumimoji="0" lang="ko-KR" altLang="en-US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 panose="020B0600000101010101" charset="-127"/>
                <a:ea typeface="Nanum Gothic" panose="020B0600000101010101" charset="-127"/>
                <a:cs typeface="Arial"/>
                <a:sym typeface="Arial"/>
              </a:rPr>
              <a:t>달성률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 panose="020B0600000101010101" charset="-127"/>
                <a:ea typeface="Nanum Gothic" panose="020B0600000101010101" charset="-127"/>
                <a:cs typeface="Arial"/>
                <a:sym typeface="Arial"/>
              </a:rPr>
              <a:t>, </a:t>
            </a:r>
            <a:r>
              <a:rPr kumimoji="0" lang="ko-KR" altLang="en-US" sz="11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 panose="020B0600000101010101" charset="-127"/>
                <a:ea typeface="Nanum Gothic" panose="020B0600000101010101" charset="-127"/>
                <a:cs typeface="Arial"/>
                <a:sym typeface="Arial"/>
              </a:rPr>
              <a:t>고객수</a:t>
            </a:r>
            <a:r>
              <a:rPr kumimoji="0" lang="en-US" altLang="ko-KR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anum Gothic" panose="020B0600000101010101" charset="-127"/>
                <a:ea typeface="Nanum Gothic" panose="020B0600000101010101" charset="-127"/>
                <a:cs typeface="Arial"/>
                <a:sym typeface="Arial"/>
              </a:rPr>
              <a:t>,…</a:t>
            </a:r>
            <a:endParaRPr lang="ko-KR" altLang="en-US" sz="1300" b="1" dirty="0">
              <a:latin typeface="Nanum Gothic" panose="020B0600000101010101" charset="-127"/>
              <a:ea typeface="Nanum Gothic" panose="020B0600000101010101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74787A7-13EE-41DB-99A8-F8F0505AD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497" y="2156437"/>
            <a:ext cx="762000" cy="39052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16733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76725" y="367706"/>
            <a:ext cx="3590650" cy="40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/>
          <p:nvPr/>
        </p:nvSpPr>
        <p:spPr>
          <a:xfrm>
            <a:off x="311700" y="82831"/>
            <a:ext cx="351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연습 문제</a:t>
            </a:r>
            <a:endParaRPr sz="2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" name="Google Shape;187;p23">
            <a:extLst>
              <a:ext uri="{FF2B5EF4-FFF2-40B4-BE49-F238E27FC236}">
                <a16:creationId xmlns:a16="http://schemas.microsoft.com/office/drawing/2014/main" id="{E2CDE498-BD6C-409C-9363-63095D15E569}"/>
              </a:ext>
            </a:extLst>
          </p:cNvPr>
          <p:cNvSpPr/>
          <p:nvPr/>
        </p:nvSpPr>
        <p:spPr>
          <a:xfrm>
            <a:off x="954625" y="1981840"/>
            <a:ext cx="1374000" cy="732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 dirty="0">
                <a:latin typeface="Nanum Gothic"/>
                <a:ea typeface="Nanum Gothic"/>
                <a:cs typeface="Nanum Gothic"/>
                <a:sym typeface="Nanum Gothic"/>
              </a:rPr>
              <a:t>조건</a:t>
            </a:r>
            <a:endParaRPr sz="1600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latin typeface="Nanum Gothic"/>
                <a:ea typeface="Nanum Gothic"/>
                <a:cs typeface="Nanum Gothic"/>
                <a:sym typeface="Nanum Gothic"/>
              </a:rPr>
              <a:t>Filter</a:t>
            </a:r>
            <a:endParaRPr sz="1200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" name="Google Shape;188;p23">
            <a:extLst>
              <a:ext uri="{FF2B5EF4-FFF2-40B4-BE49-F238E27FC236}">
                <a16:creationId xmlns:a16="http://schemas.microsoft.com/office/drawing/2014/main" id="{140CC8CC-1839-4E6A-82CB-4EE030756859}"/>
              </a:ext>
            </a:extLst>
          </p:cNvPr>
          <p:cNvSpPr/>
          <p:nvPr/>
        </p:nvSpPr>
        <p:spPr>
          <a:xfrm>
            <a:off x="954625" y="3862311"/>
            <a:ext cx="1374000" cy="732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latin typeface="Nanum Gothic"/>
                <a:ea typeface="Nanum Gothic"/>
                <a:cs typeface="Nanum Gothic"/>
                <a:sym typeface="Nanum Gothic"/>
              </a:rPr>
              <a:t>수치항목</a:t>
            </a:r>
            <a:endParaRPr sz="16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Metric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" name="Google Shape;189;p23">
            <a:extLst>
              <a:ext uri="{FF2B5EF4-FFF2-40B4-BE49-F238E27FC236}">
                <a16:creationId xmlns:a16="http://schemas.microsoft.com/office/drawing/2014/main" id="{0E1654F7-2B31-4671-BC9B-0102712AD33A}"/>
              </a:ext>
            </a:extLst>
          </p:cNvPr>
          <p:cNvSpPr/>
          <p:nvPr/>
        </p:nvSpPr>
        <p:spPr>
          <a:xfrm>
            <a:off x="954625" y="2931722"/>
            <a:ext cx="1374000" cy="732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latin typeface="Nanum Gothic"/>
                <a:ea typeface="Nanum Gothic"/>
                <a:cs typeface="Nanum Gothic"/>
                <a:sym typeface="Nanum Gothic"/>
              </a:rPr>
              <a:t>분석항목</a:t>
            </a:r>
            <a:endParaRPr sz="16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Attribute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175;p31">
            <a:extLst>
              <a:ext uri="{FF2B5EF4-FFF2-40B4-BE49-F238E27FC236}">
                <a16:creationId xmlns:a16="http://schemas.microsoft.com/office/drawing/2014/main" id="{4DF3B7CB-95D7-4326-81A4-A2998EF350B0}"/>
              </a:ext>
            </a:extLst>
          </p:cNvPr>
          <p:cNvSpPr txBox="1"/>
          <p:nvPr/>
        </p:nvSpPr>
        <p:spPr>
          <a:xfrm>
            <a:off x="311700" y="880846"/>
            <a:ext cx="86523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지난달 </a:t>
            </a:r>
            <a:r>
              <a:rPr lang="ko-KR" altLang="en-US" sz="15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푸드팀의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아이템별 </a:t>
            </a:r>
            <a:r>
              <a:rPr lang="en-US" altLang="ko-KR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LIVE</a:t>
            </a:r>
            <a:r>
              <a:rPr lang="ko-KR" altLang="en-US" sz="15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방송 분당취급액</a:t>
            </a:r>
            <a:endParaRPr sz="16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CB53C9E-3349-4DD7-9E2B-9079C86D2C35}"/>
              </a:ext>
            </a:extLst>
          </p:cNvPr>
          <p:cNvSpPr/>
          <p:nvPr/>
        </p:nvSpPr>
        <p:spPr>
          <a:xfrm>
            <a:off x="2450035" y="2003304"/>
            <a:ext cx="5214174" cy="68907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지난달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푸드팀</a:t>
            </a:r>
            <a:r>
              <a:rPr lang="en-US" altLang="ko-KR" dirty="0">
                <a:solidFill>
                  <a:schemeClr val="bg1"/>
                </a:solidFill>
              </a:rPr>
              <a:t>, LIVE</a:t>
            </a:r>
            <a:r>
              <a:rPr lang="ko-KR" altLang="en-US" dirty="0">
                <a:solidFill>
                  <a:schemeClr val="bg1"/>
                </a:solidFill>
              </a:rPr>
              <a:t>방송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B2AC56D-D7FD-44C6-89A4-A5E24DB7A0E7}"/>
              </a:ext>
            </a:extLst>
          </p:cNvPr>
          <p:cNvSpPr/>
          <p:nvPr/>
        </p:nvSpPr>
        <p:spPr>
          <a:xfrm>
            <a:off x="2450035" y="2953186"/>
            <a:ext cx="5214174" cy="68907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아이템별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0D82FD-88EA-4DA8-981C-0DEF4023AF79}"/>
              </a:ext>
            </a:extLst>
          </p:cNvPr>
          <p:cNvSpPr/>
          <p:nvPr/>
        </p:nvSpPr>
        <p:spPr>
          <a:xfrm>
            <a:off x="2450035" y="3883775"/>
            <a:ext cx="5214174" cy="689072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분당취급액</a:t>
            </a:r>
          </a:p>
        </p:txBody>
      </p:sp>
    </p:spTree>
    <p:extLst>
      <p:ext uri="{BB962C8B-B14F-4D97-AF65-F5344CB8AC3E}">
        <p14:creationId xmlns:p14="http://schemas.microsoft.com/office/powerpoint/2010/main" val="240721260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3175">
          <a:solidFill>
            <a:schemeClr val="bg1">
              <a:lumMod val="75000"/>
            </a:schemeClr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1379</TotalTime>
  <Words>2313</Words>
  <Application>Microsoft Office PowerPoint</Application>
  <PresentationFormat>화면 슬라이드 쇼(16:9)</PresentationFormat>
  <Paragraphs>440</Paragraphs>
  <Slides>47</Slides>
  <Notes>47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51" baseType="lpstr">
      <vt:lpstr>맑은 고딕</vt:lpstr>
      <vt:lpstr>Nanum Gothic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임혜균/BI개발팀</cp:lastModifiedBy>
  <cp:revision>4</cp:revision>
  <dcterms:modified xsi:type="dcterms:W3CDTF">2023-04-11T03:46:02Z</dcterms:modified>
</cp:coreProperties>
</file>